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16" r:id="rId2"/>
    <p:sldMasterId id="2147483753" r:id="rId3"/>
    <p:sldMasterId id="2147483765" r:id="rId4"/>
    <p:sldMasterId id="2147483777" r:id="rId5"/>
    <p:sldMasterId id="2147483802" r:id="rId6"/>
    <p:sldMasterId id="2147483819" r:id="rId7"/>
    <p:sldMasterId id="2147483831" r:id="rId8"/>
    <p:sldMasterId id="2147483848" r:id="rId9"/>
    <p:sldMasterId id="2147483860" r:id="rId10"/>
  </p:sldMasterIdLst>
  <p:notesMasterIdLst>
    <p:notesMasterId r:id="rId51"/>
  </p:notesMasterIdLst>
  <p:handoutMasterIdLst>
    <p:handoutMasterId r:id="rId52"/>
  </p:handoutMasterIdLst>
  <p:sldIdLst>
    <p:sldId id="278" r:id="rId11"/>
    <p:sldId id="292" r:id="rId12"/>
    <p:sldId id="293" r:id="rId13"/>
    <p:sldId id="298" r:id="rId14"/>
    <p:sldId id="297" r:id="rId15"/>
    <p:sldId id="296" r:id="rId16"/>
    <p:sldId id="295" r:id="rId17"/>
    <p:sldId id="294" r:id="rId18"/>
    <p:sldId id="299" r:id="rId19"/>
    <p:sldId id="339" r:id="rId20"/>
    <p:sldId id="349" r:id="rId21"/>
    <p:sldId id="300" r:id="rId22"/>
    <p:sldId id="309" r:id="rId23"/>
    <p:sldId id="280" r:id="rId24"/>
    <p:sldId id="301" r:id="rId25"/>
    <p:sldId id="281" r:id="rId26"/>
    <p:sldId id="282" r:id="rId27"/>
    <p:sldId id="283" r:id="rId28"/>
    <p:sldId id="256" r:id="rId29"/>
    <p:sldId id="273" r:id="rId30"/>
    <p:sldId id="276" r:id="rId31"/>
    <p:sldId id="271" r:id="rId32"/>
    <p:sldId id="275" r:id="rId33"/>
    <p:sldId id="258" r:id="rId34"/>
    <p:sldId id="260" r:id="rId35"/>
    <p:sldId id="259" r:id="rId36"/>
    <p:sldId id="261" r:id="rId37"/>
    <p:sldId id="262" r:id="rId38"/>
    <p:sldId id="265" r:id="rId39"/>
    <p:sldId id="267" r:id="rId40"/>
    <p:sldId id="266" r:id="rId41"/>
    <p:sldId id="403" r:id="rId42"/>
    <p:sldId id="402" r:id="rId43"/>
    <p:sldId id="310" r:id="rId44"/>
    <p:sldId id="312" r:id="rId45"/>
    <p:sldId id="313" r:id="rId46"/>
    <p:sldId id="314" r:id="rId47"/>
    <p:sldId id="315" r:id="rId48"/>
    <p:sldId id="316" r:id="rId49"/>
    <p:sldId id="317" r:id="rId5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0" autoAdjust="0"/>
    <p:restoredTop sz="94680" autoAdjust="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AEF48-079E-4776-B9FE-3D372EAD2D92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A28AE-03C7-4C38-BF2F-EC8F98875B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567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700BA-6939-4768-AD24-4464A37F430E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D83C1-46D3-41BC-9CD5-F4C3287E0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839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D83C1-46D3-41BC-9CD5-F4C3287E0A0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38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483458"/>
      </p:ext>
    </p:extLst>
  </p:cSld>
  <p:clrMapOvr>
    <a:masterClrMapping/>
  </p:clrMapOvr>
  <p:transition>
    <p:blinds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61780"/>
      </p:ext>
    </p:extLst>
  </p:cSld>
  <p:clrMapOvr>
    <a:masterClrMapping/>
  </p:clrMapOvr>
  <p:transition>
    <p:blinds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97825"/>
      </p:ext>
    </p:extLst>
  </p:cSld>
  <p:clrMapOvr>
    <a:masterClrMapping/>
  </p:clrMapOvr>
  <p:transition>
    <p:blinds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62606"/>
      </p:ext>
    </p:extLst>
  </p:cSld>
  <p:clrMapOvr>
    <a:masterClrMapping/>
  </p:clrMapOvr>
  <p:transition>
    <p:blinds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32812"/>
      </p:ext>
    </p:extLst>
  </p:cSld>
  <p:clrMapOvr>
    <a:masterClrMapping/>
  </p:clrMapOvr>
  <p:transition>
    <p:blinds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87420" y="128607"/>
            <a:ext cx="2658533" cy="5635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11817" y="128607"/>
            <a:ext cx="7772400" cy="5635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80165"/>
      </p:ext>
    </p:extLst>
  </p:cSld>
  <p:clrMapOvr>
    <a:masterClrMapping/>
  </p:clrMapOvr>
  <p:transition>
    <p:blinds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48A96-E1BB-4C8F-80B2-32A47A48A9D5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595681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13536"/>
      </p:ext>
    </p:extLst>
  </p:cSld>
  <p:clrMapOvr>
    <a:masterClrMapping/>
  </p:clrMapOvr>
  <p:transition>
    <p:blinds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793592"/>
      </p:ext>
    </p:extLst>
  </p:cSld>
  <p:clrMapOvr>
    <a:masterClrMapping/>
  </p:clrMapOvr>
  <p:transition>
    <p:blinds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1817" y="1209675"/>
            <a:ext cx="464608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61103" y="1209675"/>
            <a:ext cx="4646084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25175"/>
      </p:ext>
    </p:extLst>
  </p:cSld>
  <p:clrMapOvr>
    <a:masterClrMapping/>
  </p:clrMapOvr>
  <p:transition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1954"/>
      </p:ext>
    </p:extLst>
  </p:cSld>
  <p:clrMapOvr>
    <a:masterClrMapping/>
  </p:clrMapOvr>
  <p:transition>
    <p:blinds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483458"/>
      </p:ext>
    </p:extLst>
  </p:cSld>
  <p:clrMapOvr>
    <a:masterClrMapping/>
  </p:clrMapOvr>
  <p:transition>
    <p:blinds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61780"/>
      </p:ext>
    </p:extLst>
  </p:cSld>
  <p:clrMapOvr>
    <a:masterClrMapping/>
  </p:clrMapOvr>
  <p:transition>
    <p:blinds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97825"/>
      </p:ext>
    </p:extLst>
  </p:cSld>
  <p:clrMapOvr>
    <a:masterClrMapping/>
  </p:clrMapOvr>
  <p:transition>
    <p:blinds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62606"/>
      </p:ext>
    </p:extLst>
  </p:cSld>
  <p:clrMapOvr>
    <a:masterClrMapping/>
  </p:clrMapOvr>
  <p:transition>
    <p:blinds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32812"/>
      </p:ext>
    </p:extLst>
  </p:cSld>
  <p:clrMapOvr>
    <a:masterClrMapping/>
  </p:clrMapOvr>
  <p:transition>
    <p:blinds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87420" y="128607"/>
            <a:ext cx="2658533" cy="5635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11817" y="128607"/>
            <a:ext cx="7772400" cy="5635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80165"/>
      </p:ext>
    </p:extLst>
  </p:cSld>
  <p:clrMapOvr>
    <a:masterClrMapping/>
  </p:clrMapOvr>
  <p:transition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7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48A96-E1BB-4C8F-80B2-32A47A48A9D5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818985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2823"/>
      </p:ext>
    </p:extLst>
  </p:cSld>
  <p:clrMapOvr>
    <a:masterClrMapping/>
  </p:clrMapOvr>
  <p:transition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480395"/>
      </p:ext>
    </p:extLst>
  </p:cSld>
  <p:clrMapOvr>
    <a:masterClrMapping/>
  </p:clrMapOvr>
  <p:transition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1817" y="1209675"/>
            <a:ext cx="464608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61103" y="1209675"/>
            <a:ext cx="4646084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08083"/>
      </p:ext>
    </p:extLst>
  </p:cSld>
  <p:clrMapOvr>
    <a:masterClrMapping/>
  </p:clrMapOvr>
  <p:transition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41790"/>
      </p:ext>
    </p:extLst>
  </p:cSld>
  <p:clrMapOvr>
    <a:masterClrMapping/>
  </p:clrMapOvr>
  <p:transition>
    <p:blinds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889719"/>
      </p:ext>
    </p:extLst>
  </p:cSld>
  <p:clrMapOvr>
    <a:masterClrMapping/>
  </p:clrMapOvr>
  <p:transition>
    <p:blind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6663"/>
      </p:ext>
    </p:extLst>
  </p:cSld>
  <p:clrMapOvr>
    <a:masterClrMapping/>
  </p:clrMapOvr>
  <p:transition>
    <p:blinds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886264"/>
      </p:ext>
    </p:extLst>
  </p:cSld>
  <p:clrMapOvr>
    <a:masterClrMapping/>
  </p:clrMapOvr>
  <p:transition>
    <p:blinds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299909"/>
      </p:ext>
    </p:extLst>
  </p:cSld>
  <p:clrMapOvr>
    <a:masterClrMapping/>
  </p:clrMapOvr>
  <p:transition>
    <p:blinds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16453"/>
      </p:ext>
    </p:extLst>
  </p:cSld>
  <p:clrMapOvr>
    <a:masterClrMapping/>
  </p:clrMapOvr>
  <p:transition>
    <p:blinds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87420" y="128607"/>
            <a:ext cx="2658533" cy="5635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11817" y="128607"/>
            <a:ext cx="7772400" cy="5635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2519"/>
      </p:ext>
    </p:extLst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4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8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altLang="ko-KR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940671960"/>
      </p:ext>
    </p:extLst>
  </p:cSld>
  <p:clrMapOvr>
    <a:masterClrMapping/>
  </p:clrMapOvr>
  <p:transition>
    <p:blinds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4182841454"/>
      </p:ext>
    </p:extLst>
  </p:cSld>
  <p:clrMapOvr>
    <a:masterClrMapping/>
  </p:clrMapOvr>
  <p:transition>
    <p:blinds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848442187"/>
      </p:ext>
    </p:extLst>
  </p:cSld>
  <p:clrMapOvr>
    <a:masterClrMapping/>
  </p:clrMapOvr>
  <p:transition>
    <p:blinds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1817" y="1209675"/>
            <a:ext cx="464608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61103" y="1209675"/>
            <a:ext cx="4646084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228249100"/>
      </p:ext>
    </p:extLst>
  </p:cSld>
  <p:clrMapOvr>
    <a:masterClrMapping/>
  </p:clrMapOvr>
  <p:transition>
    <p:blinds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367272534"/>
      </p:ext>
    </p:extLst>
  </p:cSld>
  <p:clrMapOvr>
    <a:masterClrMapping/>
  </p:clrMapOvr>
  <p:transition>
    <p:blinds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510833222"/>
      </p:ext>
    </p:extLst>
  </p:cSld>
  <p:clrMapOvr>
    <a:masterClrMapping/>
  </p:clrMapOvr>
  <p:transition>
    <p:blinds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678636544"/>
      </p:ext>
    </p:extLst>
  </p:cSld>
  <p:clrMapOvr>
    <a:masterClrMapping/>
  </p:clrMapOvr>
  <p:transition>
    <p:blinds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7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360247024"/>
      </p:ext>
    </p:extLst>
  </p:cSld>
  <p:clrMapOvr>
    <a:masterClrMapping/>
  </p:clrMapOvr>
  <p:transition>
    <p:blinds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412815253"/>
      </p:ext>
    </p:extLst>
  </p:cSld>
  <p:clrMapOvr>
    <a:masterClrMapping/>
  </p:clrMapOvr>
  <p:transition>
    <p:blinds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973622551"/>
      </p:ext>
    </p:extLst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70"/>
            <a:ext cx="2743200" cy="365125"/>
          </a:xfrm>
          <a:prstGeom prst="rect">
            <a:avLst/>
          </a:prstGeom>
        </p:spPr>
        <p:txBody>
          <a:bodyPr/>
          <a:lstStyle/>
          <a:p>
            <a:fld id="{1F107DCE-9566-4ABD-B5FA-95C2389C20F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7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70"/>
            <a:ext cx="2743200" cy="365125"/>
          </a:xfrm>
          <a:prstGeom prst="rect">
            <a:avLst/>
          </a:prstGeom>
        </p:spPr>
        <p:txBody>
          <a:bodyPr/>
          <a:lstStyle/>
          <a:p>
            <a:fld id="{31D98D34-D9F9-444C-A9F4-1DBFEFBA04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87420" y="128611"/>
            <a:ext cx="2658533" cy="5635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11817" y="128611"/>
            <a:ext cx="7772400" cy="5635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503719072"/>
      </p:ext>
    </p:extLst>
  </p:cSld>
  <p:clrMapOvr>
    <a:masterClrMapping/>
  </p:clrMapOvr>
  <p:transition>
    <p:blinds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9725" y="2636912"/>
            <a:ext cx="8448939" cy="1440160"/>
          </a:xfrm>
        </p:spPr>
        <p:txBody>
          <a:bodyPr/>
          <a:lstStyle>
            <a:lvl1pPr>
              <a:defRPr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/>
        </p:nvSpPr>
        <p:spPr>
          <a:xfrm>
            <a:off x="8940800" y="65087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27648" y="292102"/>
            <a:ext cx="9121013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927648" y="1556792"/>
            <a:ext cx="9121013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5745" y="4406919"/>
            <a:ext cx="7630551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95745" y="2906713"/>
            <a:ext cx="7630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9349" y="2060848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2011" y="2071396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361" y="1916832"/>
            <a:ext cx="556861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5361" y="2556594"/>
            <a:ext cx="5568619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8024" y="1934294"/>
            <a:ext cx="566462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88024" y="2574056"/>
            <a:ext cx="5664629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833747" y="6410915"/>
            <a:ext cx="162065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538912" y="6356369"/>
            <a:ext cx="2199456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961747" y="6356369"/>
            <a:ext cx="162065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1F107DCE-9566-4ABD-B5FA-95C2389C20F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3" y="1916835"/>
            <a:ext cx="6815667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70"/>
            <a:ext cx="2743200" cy="365125"/>
          </a:xfrm>
          <a:prstGeom prst="rect">
            <a:avLst/>
          </a:prstGeom>
        </p:spPr>
        <p:txBody>
          <a:bodyPr/>
          <a:lstStyle/>
          <a:p>
            <a:fld id="{1F107DCE-9566-4ABD-B5FA-95C2389C20F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7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70"/>
            <a:ext cx="2743200" cy="365125"/>
          </a:xfrm>
          <a:prstGeom prst="rect">
            <a:avLst/>
          </a:prstGeom>
        </p:spPr>
        <p:txBody>
          <a:bodyPr/>
          <a:lstStyle/>
          <a:p>
            <a:fld id="{31D98D34-D9F9-444C-A9F4-1DBFEFBA04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57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57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8C40915A-A995-443E-892F-BBE0CC8AA391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25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25" y="4777397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" y="4323828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4529558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1417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37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6991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25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25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324415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0326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78778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0776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5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41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78778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954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6483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3182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25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106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25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36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70"/>
            <a:ext cx="2743200" cy="365125"/>
          </a:xfrm>
          <a:prstGeom prst="rect">
            <a:avLst/>
          </a:prstGeom>
        </p:spPr>
        <p:txBody>
          <a:bodyPr/>
          <a:lstStyle/>
          <a:p>
            <a:fld id="{1F107DCE-9566-4ABD-B5FA-95C2389C20F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7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70"/>
            <a:ext cx="2743200" cy="365125"/>
          </a:xfrm>
          <a:prstGeom prst="rect">
            <a:avLst/>
          </a:prstGeom>
        </p:spPr>
        <p:txBody>
          <a:bodyPr/>
          <a:lstStyle/>
          <a:p>
            <a:fld id="{31D98D34-D9F9-444C-A9F4-1DBFEFBA04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4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24" y="498310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6744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25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25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324415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4130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61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3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25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324415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F0AD0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F0AD0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1243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3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4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24" y="498310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5932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61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4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24" y="498310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F0AD0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F0AD0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42676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25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4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24" y="498310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031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5768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24" y="627423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23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64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48A96-E1BB-4C8F-80B2-32A47A48A9D5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36872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214783"/>
      </p:ext>
    </p:extLst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70"/>
            <a:ext cx="2743200" cy="365125"/>
          </a:xfrm>
          <a:prstGeom prst="rect">
            <a:avLst/>
          </a:prstGeom>
        </p:spPr>
        <p:txBody>
          <a:bodyPr/>
          <a:lstStyle/>
          <a:p>
            <a:fld id="{1F107DCE-9566-4ABD-B5FA-95C2389C20FE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7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70"/>
            <a:ext cx="2743200" cy="365125"/>
          </a:xfrm>
          <a:prstGeom prst="rect">
            <a:avLst/>
          </a:prstGeom>
        </p:spPr>
        <p:txBody>
          <a:bodyPr/>
          <a:lstStyle/>
          <a:p>
            <a:fld id="{31D98D34-D9F9-444C-A9F4-1DBFEFBA04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34546"/>
      </p:ext>
    </p:extLst>
  </p:cSld>
  <p:clrMapOvr>
    <a:masterClrMapping/>
  </p:clrMapOvr>
  <p:transition>
    <p:blinds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1817" y="1209675"/>
            <a:ext cx="464608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61103" y="1209675"/>
            <a:ext cx="4646084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803573"/>
      </p:ext>
    </p:extLst>
  </p:cSld>
  <p:clrMapOvr>
    <a:masterClrMapping/>
  </p:clrMapOvr>
  <p:transition>
    <p:blinds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112477"/>
      </p:ext>
    </p:extLst>
  </p:cSld>
  <p:clrMapOvr>
    <a:masterClrMapping/>
  </p:clrMapOvr>
  <p:transition>
    <p:blinds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092388"/>
      </p:ext>
    </p:extLst>
  </p:cSld>
  <p:clrMapOvr>
    <a:masterClrMapping/>
  </p:clrMapOvr>
  <p:transition>
    <p:blinds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067158"/>
      </p:ext>
    </p:extLst>
  </p:cSld>
  <p:clrMapOvr>
    <a:masterClrMapping/>
  </p:clrMapOvr>
  <p:transition>
    <p:blinds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8546"/>
      </p:ext>
    </p:extLst>
  </p:cSld>
  <p:clrMapOvr>
    <a:masterClrMapping/>
  </p:clrMapOvr>
  <p:transition>
    <p:blinds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04137"/>
      </p:ext>
    </p:extLst>
  </p:cSld>
  <p:clrMapOvr>
    <a:masterClrMapping/>
  </p:clrMapOvr>
  <p:transition>
    <p:blinds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584936"/>
      </p:ext>
    </p:extLst>
  </p:cSld>
  <p:clrMapOvr>
    <a:masterClrMapping/>
  </p:clrMapOvr>
  <p:transition>
    <p:blinds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87420" y="128607"/>
            <a:ext cx="2658533" cy="56356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411817" y="128607"/>
            <a:ext cx="7772400" cy="56356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486497"/>
      </p:ext>
    </p:extLst>
  </p:cSld>
  <p:clrMapOvr>
    <a:masterClrMapping/>
  </p:clrMapOvr>
  <p:transition>
    <p:blinds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25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25" y="4777397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" y="4323828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4529558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0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37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1570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25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25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324415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369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78778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8947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5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41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78778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3126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74060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6261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25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106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25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1370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4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24" y="498310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68181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25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25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324415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3587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61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3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25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8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24" y="324415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022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3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4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24" y="498310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03762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61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4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24" y="498310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18076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25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4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24" y="4983105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18006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3343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24" y="627423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23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9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70395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48A96-E1BB-4C8F-80B2-32A47A48A9D5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595681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13536"/>
      </p:ext>
    </p:extLst>
  </p:cSld>
  <p:clrMapOvr>
    <a:masterClrMapping/>
  </p:clrMapOvr>
  <p:transition>
    <p:blinds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107DCE-9566-4ABD-B5FA-95C2389C20FE}" type="datetimeFigureOut">
              <a:rPr lang="ru-RU" smtClean="0">
                <a:solidFill>
                  <a:srgbClr val="4D4D4D"/>
                </a:solidFill>
              </a:rPr>
              <a:pPr/>
              <a:t>11.12.2023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793592"/>
      </p:ext>
    </p:extLst>
  </p:cSld>
  <p:clrMapOvr>
    <a:masterClrMapping/>
  </p:clrMapOvr>
  <p:transition>
    <p:blinds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1817" y="1209675"/>
            <a:ext cx="4646083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61103" y="1209675"/>
            <a:ext cx="4646084" cy="4554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25175"/>
      </p:ext>
    </p:extLst>
  </p:cSld>
  <p:clrMapOvr>
    <a:masterClrMapping/>
  </p:clrMapOvr>
  <p:transition>
    <p:blinds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0915A-A995-443E-892F-BBE0CC8AA391}" type="datetimeFigureOut">
              <a:rPr lang="en-US" smtClean="0">
                <a:solidFill>
                  <a:srgbClr val="4D4D4D"/>
                </a:solidFill>
              </a:rPr>
              <a:pPr/>
              <a:t>12/11/2023</a:t>
            </a:fld>
            <a:endParaRPr lang="en-US">
              <a:solidFill>
                <a:srgbClr val="4D4D4D"/>
              </a:solidFill>
            </a:endParaRPr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507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1954"/>
      </p:ext>
    </p:extLst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hyperlink" Target="https://presentation-creation.ru/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9"/>
          <p:cNvSpPr txBox="1">
            <a:spLocks noChangeArrowheads="1"/>
          </p:cNvSpPr>
          <p:nvPr/>
        </p:nvSpPr>
        <p:spPr bwMode="auto">
          <a:xfrm>
            <a:off x="10150827" y="6121418"/>
            <a:ext cx="1152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solidFill>
                  <a:srgbClr val="4D4D4D"/>
                </a:solidFill>
                <a:ea typeface="Gulim" pitchFamily="2" charset="-127"/>
              </a:rPr>
              <a:t>LOGO</a:t>
            </a:r>
          </a:p>
        </p:txBody>
      </p: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581151" y="128588"/>
            <a:ext cx="1046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1830" y="1209675"/>
            <a:ext cx="9495367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53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524625"/>
            <a:ext cx="2844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endParaRPr lang="en-US">
              <a:solidFill>
                <a:srgbClr val="4D4D4D"/>
              </a:solidFill>
            </a:endParaRPr>
          </a:p>
        </p:txBody>
      </p:sp>
      <p:sp>
        <p:nvSpPr>
          <p:cNvPr id="205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03751" y="6494463"/>
            <a:ext cx="3860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r>
              <a:rPr lang="en-US">
                <a:solidFill>
                  <a:srgbClr val="507800"/>
                </a:solidFill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413267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ransition>
    <p:blinds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7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9"/>
          <p:cNvSpPr txBox="1">
            <a:spLocks noChangeArrowheads="1"/>
          </p:cNvSpPr>
          <p:nvPr/>
        </p:nvSpPr>
        <p:spPr bwMode="auto">
          <a:xfrm>
            <a:off x="10150827" y="6121418"/>
            <a:ext cx="1152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effectLst/>
                <a:latin typeface="Verdana" pitchFamily="34" charset="0"/>
                <a:ea typeface="Gulim" pitchFamily="2" charset="-127"/>
              </a:rPr>
              <a:t>LOGO</a:t>
            </a:r>
          </a:p>
        </p:txBody>
      </p: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581151" y="128588"/>
            <a:ext cx="1046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1830" y="1209675"/>
            <a:ext cx="9495367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53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524625"/>
            <a:ext cx="2844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03751" y="6494463"/>
            <a:ext cx="3860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ransition>
    <p:blinds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581151" y="128588"/>
            <a:ext cx="1046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1831" y="1209675"/>
            <a:ext cx="9495367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2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7081" y="6365875"/>
            <a:ext cx="259503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600" b="1" smtClean="0">
                <a:effectLst/>
                <a:latin typeface="+mn-lt"/>
                <a:ea typeface="Gulim" pitchFamily="2" charset="-127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ransition>
    <p:blinds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7648" y="292102"/>
            <a:ext cx="9121013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7648" y="1556792"/>
            <a:ext cx="9121013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5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37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25" y="6135826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24" y="787785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D57F1E4F-1CFF-5643-939E-217C01CDF565}" type="slidenum">
              <a:rPr lang="en-US" dirty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05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9"/>
          <p:cNvSpPr txBox="1">
            <a:spLocks noChangeArrowheads="1"/>
          </p:cNvSpPr>
          <p:nvPr/>
        </p:nvSpPr>
        <p:spPr bwMode="auto">
          <a:xfrm>
            <a:off x="10150827" y="6121418"/>
            <a:ext cx="1152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solidFill>
                  <a:srgbClr val="4D4D4D"/>
                </a:solidFill>
                <a:ea typeface="Gulim" pitchFamily="2" charset="-127"/>
              </a:rPr>
              <a:t>LOGO</a:t>
            </a:r>
          </a:p>
        </p:txBody>
      </p: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581151" y="128588"/>
            <a:ext cx="1046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1830" y="1209675"/>
            <a:ext cx="9495367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53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524625"/>
            <a:ext cx="2844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endParaRPr lang="en-US">
              <a:solidFill>
                <a:srgbClr val="4D4D4D"/>
              </a:solidFill>
            </a:endParaRPr>
          </a:p>
        </p:txBody>
      </p:sp>
      <p:sp>
        <p:nvSpPr>
          <p:cNvPr id="205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03751" y="6494463"/>
            <a:ext cx="3860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r>
              <a:rPr lang="en-US">
                <a:solidFill>
                  <a:srgbClr val="507800"/>
                </a:solidFill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62359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>
    <p:blinds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37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12/11/2023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25" y="6135826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24" y="787785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D57F1E4F-1CFF-5643-939E-217C01CDF565}" type="slidenum">
              <a:rPr lang="en-US" dirty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43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9"/>
          <p:cNvSpPr txBox="1">
            <a:spLocks noChangeArrowheads="1"/>
          </p:cNvSpPr>
          <p:nvPr/>
        </p:nvSpPr>
        <p:spPr bwMode="auto">
          <a:xfrm>
            <a:off x="10150827" y="6121418"/>
            <a:ext cx="1152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>
                <a:solidFill>
                  <a:srgbClr val="4D4D4D"/>
                </a:solidFill>
                <a:ea typeface="Gulim" pitchFamily="2" charset="-127"/>
              </a:rPr>
              <a:t>LOGO</a:t>
            </a:r>
          </a:p>
        </p:txBody>
      </p:sp>
      <p:sp>
        <p:nvSpPr>
          <p:cNvPr id="205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581151" y="128588"/>
            <a:ext cx="1046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1830" y="1209675"/>
            <a:ext cx="9495367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53" name="Rectangle 2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09600" y="6524625"/>
            <a:ext cx="2844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endParaRPr lang="en-US">
              <a:solidFill>
                <a:srgbClr val="4D4D4D"/>
              </a:solidFill>
            </a:endParaRPr>
          </a:p>
        </p:txBody>
      </p:sp>
      <p:sp>
        <p:nvSpPr>
          <p:cNvPr id="205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03751" y="6494463"/>
            <a:ext cx="3860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Gulim" pitchFamily="2" charset="-127"/>
              </a:defRPr>
            </a:lvl1pPr>
          </a:lstStyle>
          <a:p>
            <a:pPr>
              <a:defRPr/>
            </a:pPr>
            <a:r>
              <a:rPr lang="en-US">
                <a:solidFill>
                  <a:srgbClr val="507800"/>
                </a:solidFill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413267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ransition>
    <p:blinds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u"/>
        <a:defRPr sz="2000" b="1">
          <a:solidFill>
            <a:schemeClr val="folHlink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8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57" y="128588"/>
            <a:ext cx="11755007" cy="3553951"/>
          </a:xfrm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Публичный отчет директора </a:t>
            </a:r>
            <a:br>
              <a:rPr lang="ru-RU" sz="4800" dirty="0" smtClean="0">
                <a:solidFill>
                  <a:srgbClr val="002060"/>
                </a:solidFill>
              </a:rPr>
            </a:br>
            <a:r>
              <a:rPr lang="ru-RU" sz="4800" dirty="0" smtClean="0">
                <a:solidFill>
                  <a:srgbClr val="002060"/>
                </a:solidFill>
              </a:rPr>
              <a:t>МБОУ «Гимназия №3  ЗМР РТ»</a:t>
            </a:r>
            <a:br>
              <a:rPr lang="ru-RU" sz="4800" dirty="0" smtClean="0">
                <a:solidFill>
                  <a:srgbClr val="002060"/>
                </a:solidFill>
              </a:rPr>
            </a:br>
            <a:r>
              <a:rPr lang="ru-RU" sz="4800" dirty="0" smtClean="0">
                <a:solidFill>
                  <a:srgbClr val="002060"/>
                </a:solidFill>
              </a:rPr>
              <a:t>07.12.2023г.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675589"/>
      </p:ext>
    </p:extLst>
  </p:cSld>
  <p:clrMapOvr>
    <a:masterClrMapping/>
  </p:clrMapOvr>
  <p:transition>
    <p:blind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577" y="340822"/>
            <a:ext cx="10931035" cy="1564178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Государственного совета Республики Татарстан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49687" y="1845425"/>
            <a:ext cx="4654924" cy="4272742"/>
          </a:xfrm>
        </p:spPr>
        <p:txBody>
          <a:bodyPr>
            <a:normAutofit fontScale="92500" lnSpcReduction="10000"/>
          </a:bodyPr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Сунцова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Валерьевна,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 Инженерно-математического центра,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обществознания</a:t>
            </a: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266" y="1779684"/>
            <a:ext cx="3759135" cy="501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31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356" y="624110"/>
            <a:ext cx="10166263" cy="128089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 от Депутата Государственной </a:t>
            </a:r>
            <a:r>
              <a:rPr lang="ru-RU" sz="40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думы РФ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27481" y="2126239"/>
            <a:ext cx="5777143" cy="4399269"/>
          </a:xfrm>
        </p:spPr>
        <p:txBody>
          <a:bodyPr>
            <a:normAutofit/>
          </a:bodyPr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37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Годочкина</a:t>
            </a:r>
            <a:r>
              <a:rPr lang="ru-RU" sz="3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Галина Михайловна,</a:t>
            </a:r>
            <a:endParaRPr lang="ru-RU" sz="3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3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бухгалтер МБОУ «Гимназия №3 ЗМР РТ»</a:t>
            </a:r>
            <a:endParaRPr lang="ru-RU" sz="3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chitel\Desktop\eqjYOsVdgR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28" y="2103138"/>
            <a:ext cx="2361656" cy="450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821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713" y="624110"/>
            <a:ext cx="10581899" cy="863868"/>
          </a:xfrm>
        </p:spPr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705" y="1587739"/>
            <a:ext cx="10847907" cy="5178829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гимназии работает 66 педагогов, из них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образование: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профессиональное – 96%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профессиональное – 4%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категорию - 82%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 – 65%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 – 35%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занимаемой должности – 13,5%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категории (стаж менее 2-х лет) – 4,5%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136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66" y="457856"/>
            <a:ext cx="8911687" cy="7059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13" y="1271847"/>
            <a:ext cx="11185071" cy="5486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Заслуженный учитель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Татарстан – 4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Заслуженный работник культуры Республики Татарстан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193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 «Почетный работник общего образования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Федерации» -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Почетная грамота Министерства просвещения Российской Федерации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учителей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отличия Министерства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и науки Республики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Татарстан «Почетный наставник» - 1 учитель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Нагрудный знак Министерства образования и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науки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Татарстан «За сохранение  и развитие языков,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традиций»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учитель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 Министерства образования и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науки Республики Татарстан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заслуги в образовании»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- 6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учителей</a:t>
            </a:r>
          </a:p>
          <a:p>
            <a:endParaRPr lang="ru-RU" sz="2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96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260" y="-66502"/>
            <a:ext cx="11746693" cy="1554480"/>
          </a:xfrm>
        </p:spPr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accent4"/>
                </a:solidFill>
              </a:rPr>
              <a:t>     </a:t>
            </a:r>
            <a:r>
              <a:rPr lang="ru-RU" sz="2400" kern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Открытие </a:t>
            </a:r>
            <a:r>
              <a:rPr lang="ru-RU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уголка  Н. </a:t>
            </a:r>
            <a:r>
              <a:rPr lang="ru-RU" sz="2400" kern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А.Чубакова</a:t>
            </a:r>
            <a:r>
              <a:rPr lang="ru-RU" sz="2400" kern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учителя математики,  бывшего директора нашей школы, человека, который определил вектор её развития, заложил основы углубленного  изучения математики.</a:t>
            </a:r>
            <a:endParaRPr lang="ru-RU" sz="2400" kern="1200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1026" name="Picture 2" descr="C:\Users\Uchitel\Desktop\уголок чубакова\f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237" y="3766373"/>
            <a:ext cx="4512775" cy="3008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92" b="13464"/>
          <a:stretch/>
        </p:blipFill>
        <p:spPr>
          <a:xfrm>
            <a:off x="171263" y="1363567"/>
            <a:ext cx="3832167" cy="44131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421" y="1795763"/>
            <a:ext cx="3796691" cy="506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120072"/>
      </p:ext>
    </p:extLst>
  </p:cSld>
  <p:clrMapOvr>
    <a:masterClrMapping/>
  </p:clrMapOvr>
  <p:transition>
    <p:blind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5234" y="128588"/>
            <a:ext cx="10790729" cy="609600"/>
          </a:xfrm>
        </p:spPr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i="1" kern="1200" dirty="0">
                <a:solidFill>
                  <a:srgbClr val="C00000"/>
                </a:solidFill>
                <a:latin typeface="Franklin Gothic Book"/>
              </a:rPr>
              <a:t/>
            </a:r>
            <a:br>
              <a:rPr lang="ru-RU" i="1" kern="1200" dirty="0">
                <a:solidFill>
                  <a:srgbClr val="C00000"/>
                </a:solidFill>
                <a:latin typeface="Franklin Gothic Book"/>
              </a:rPr>
            </a:br>
            <a:r>
              <a:rPr lang="ru-RU" i="1" kern="1200" dirty="0" smtClean="0">
                <a:solidFill>
                  <a:srgbClr val="C00000"/>
                </a:solidFill>
                <a:latin typeface="Franklin Gothic Book"/>
              </a:rPr>
              <a:t> </a:t>
            </a:r>
            <a:r>
              <a:rPr lang="ru-RU" sz="3600" kern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Чубаков</a:t>
            </a:r>
            <a:r>
              <a:rPr lang="ru-RU" sz="36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Николай </a:t>
            </a:r>
            <a:r>
              <a:rPr lang="ru-RU" sz="36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Алексеевич </a:t>
            </a:r>
            <a:r>
              <a:rPr lang="ru-RU" sz="3600" i="1" kern="1200" dirty="0">
                <a:solidFill>
                  <a:srgbClr val="002060"/>
                </a:solidFill>
                <a:latin typeface="Franklin Gothic Book"/>
              </a:rPr>
              <a:t/>
            </a:r>
            <a:br>
              <a:rPr lang="ru-RU" sz="3600" i="1" kern="1200" dirty="0">
                <a:solidFill>
                  <a:srgbClr val="002060"/>
                </a:solidFill>
                <a:latin typeface="Franklin Gothic Book"/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23208" y="748145"/>
            <a:ext cx="5334693" cy="5016068"/>
          </a:xfrm>
        </p:spPr>
        <p:txBody>
          <a:bodyPr/>
          <a:lstStyle/>
          <a:p>
            <a:pPr marL="285750" lvl="0" indent="-285750" fontAlgn="auto">
              <a:lnSpc>
                <a:spcPct val="110000"/>
              </a:lnSpc>
              <a:spcAft>
                <a:spcPts val="0"/>
              </a:spcAft>
              <a:buClr>
                <a:srgbClr val="F0A22E"/>
              </a:buClr>
              <a:buSzPct val="70000"/>
              <a:buFont typeface="Arial" pitchFamily="34" charset="0"/>
              <a:buChar char="•"/>
            </a:pP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 директором школы  и учителем математики  </a:t>
            </a:r>
          </a:p>
          <a:p>
            <a:pPr marL="285750" lvl="0" indent="-285750" fontAlgn="auto">
              <a:lnSpc>
                <a:spcPct val="110000"/>
              </a:lnSpc>
              <a:spcAft>
                <a:spcPts val="0"/>
              </a:spcAft>
              <a:buClr>
                <a:srgbClr val="F0A22E"/>
              </a:buClr>
              <a:buSzPct val="70000"/>
              <a:buFont typeface="Arial" pitchFamily="34" charset="0"/>
              <a:buChar char="•"/>
            </a:pPr>
            <a:r>
              <a:rPr lang="ru-RU" sz="2000" kern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организовал первые классы с углубленным изучением математики в 1966 году и преподавал математику в </a:t>
            </a:r>
            <a:r>
              <a:rPr lang="ru-RU" sz="2000" kern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этих классах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785" y="653055"/>
            <a:ext cx="5193891" cy="60766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45" y="3308466"/>
            <a:ext cx="6292457" cy="3421256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879744460"/>
      </p:ext>
    </p:extLst>
  </p:cSld>
  <p:clrMapOvr>
    <a:masterClrMapping/>
  </p:clrMapOvr>
  <p:transition>
    <p:blind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chitel\Desktop\уголок чубакова\f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17" y="829905"/>
            <a:ext cx="5713615" cy="380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chitel\Desktop\уголок чубакова\f8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131" y="2419021"/>
            <a:ext cx="6199215" cy="413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446809"/>
      </p:ext>
    </p:extLst>
  </p:cSld>
  <p:clrMapOvr>
    <a:masterClrMapping/>
  </p:clrMapOvr>
  <p:transition>
    <p:blind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chitel\Desktop\уголок чубакова\f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1" y="771717"/>
            <a:ext cx="5572299" cy="371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chitel\Desktop\уголок чубакова\f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749" y="2370282"/>
            <a:ext cx="6348847" cy="423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888014"/>
      </p:ext>
    </p:extLst>
  </p:cSld>
  <p:clrMapOvr>
    <a:masterClrMapping/>
  </p:clrMapOvr>
  <p:transition>
    <p:blind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chitel\Desktop\уголок чубакова\f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38" y="381017"/>
            <a:ext cx="6274031" cy="418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chitel\Desktop\уголок чубакова\f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36" y="2743200"/>
            <a:ext cx="6108120" cy="407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105932"/>
      </p:ext>
    </p:extLst>
  </p:cSld>
  <p:clrMapOvr>
    <a:masterClrMapping/>
  </p:clrMapOvr>
  <p:transition>
    <p:blind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7C6BF-43BB-4491-9026-9C22EA7D3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2211" y="270366"/>
            <a:ext cx="9686143" cy="366772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</a:t>
            </a: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b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 – 2023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236662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8877" cy="6858000"/>
          </a:xfrm>
        </p:spPr>
      </p:pic>
    </p:spTree>
    <p:extLst>
      <p:ext uri="{BB962C8B-B14F-4D97-AF65-F5344CB8AC3E}">
        <p14:creationId xmlns:p14="http://schemas.microsoft.com/office/powerpoint/2010/main" val="4095208052"/>
      </p:ext>
    </p:extLst>
  </p:cSld>
  <p:clrMapOvr>
    <a:masterClrMapping/>
  </p:clrMapOvr>
  <p:transition>
    <p:blinds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968394"/>
              </p:ext>
            </p:extLst>
          </p:nvPr>
        </p:nvGraphicFramePr>
        <p:xfrm>
          <a:off x="1227680" y="337321"/>
          <a:ext cx="9990655" cy="6109493"/>
        </p:xfrm>
        <a:graphic>
          <a:graphicData uri="http://schemas.openxmlformats.org/drawingml/2006/table">
            <a:tbl>
              <a:tblPr/>
              <a:tblGrid>
                <a:gridCol w="1955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6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6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66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66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60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83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070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9620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учащихся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Результаты ГИА-9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обучающихся, прошедших минимальный порог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«5»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«4»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«3»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«2»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Качество, %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едний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Информатика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i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6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Обществознание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4,8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Физика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География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Химия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4,3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26862"/>
              </p:ext>
            </p:extLst>
          </p:nvPr>
        </p:nvGraphicFramePr>
        <p:xfrm>
          <a:off x="615300" y="337305"/>
          <a:ext cx="11092446" cy="6193669"/>
        </p:xfrm>
        <a:graphic>
          <a:graphicData uri="http://schemas.openxmlformats.org/drawingml/2006/table">
            <a:tbl>
              <a:tblPr/>
              <a:tblGrid>
                <a:gridCol w="2148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0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0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06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06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06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06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636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2021 – 2022</a:t>
                      </a:r>
                      <a:endParaRPr lang="ru-RU" sz="2000" b="1" dirty="0"/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2022 – 2023 </a:t>
                      </a:r>
                      <a:endParaRPr lang="ru-RU" sz="2000" b="1" dirty="0"/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36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учащихся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%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едний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учащихся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Качество, %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едний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105</a:t>
                      </a:r>
                      <a:endParaRPr lang="ru-RU" sz="1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92,4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86,4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105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3,96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uLnTx/>
                          <a:uFillTx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85,8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Информатика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i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82,6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i="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Обществознание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58,7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4,8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Физика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92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Биология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93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География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86,6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Химия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91,6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0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История 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Литература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4,3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0" marR="6350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55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7C6BF-43BB-4491-9026-9C22EA7D3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825" y="277731"/>
            <a:ext cx="10609043" cy="407412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– 2023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236662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Box 182"/>
          <p:cNvSpPr txBox="1"/>
          <p:nvPr/>
        </p:nvSpPr>
        <p:spPr>
          <a:xfrm>
            <a:off x="7709889" y="2016658"/>
            <a:ext cx="322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Учитель: Степанова Е.В.</a:t>
            </a:r>
            <a:endParaRPr lang="ru-RU" dirty="0"/>
          </a:p>
        </p:txBody>
      </p:sp>
      <p:grpSp>
        <p:nvGrpSpPr>
          <p:cNvPr id="121" name="Group 4"/>
          <p:cNvGrpSpPr>
            <a:grpSpLocks/>
          </p:cNvGrpSpPr>
          <p:nvPr/>
        </p:nvGrpSpPr>
        <p:grpSpPr bwMode="auto">
          <a:xfrm>
            <a:off x="820471" y="682685"/>
            <a:ext cx="5341048" cy="635001"/>
            <a:chOff x="1736" y="1472"/>
            <a:chExt cx="4177" cy="400"/>
          </a:xfrm>
        </p:grpSpPr>
        <p:grpSp>
          <p:nvGrpSpPr>
            <p:cNvPr id="124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12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2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3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4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7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8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9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1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2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4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5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7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8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9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0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1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2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3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4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5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8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9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0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1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2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3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4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5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7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8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9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0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1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2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3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4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5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8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9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0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1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5" name="Line 58"/>
            <p:cNvSpPr>
              <a:spLocks noChangeShapeType="1"/>
            </p:cNvSpPr>
            <p:nvPr/>
          </p:nvSpPr>
          <p:spPr bwMode="auto">
            <a:xfrm flipV="1">
              <a:off x="2127" y="1824"/>
              <a:ext cx="3786" cy="3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926929" y="590076"/>
            <a:ext cx="5322855" cy="4988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ЛИТЕРАТУРА</a:t>
            </a: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93" name="Таблица 2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798388"/>
              </p:ext>
            </p:extLst>
          </p:nvPr>
        </p:nvGraphicFramePr>
        <p:xfrm>
          <a:off x="7267577" y="273370"/>
          <a:ext cx="4452261" cy="1584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77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2022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75,5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81,8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749813" y="1318209"/>
            <a:ext cx="1677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>
                <a:solidFill>
                  <a:srgbClr val="C00000"/>
                </a:solidFill>
              </a:rPr>
              <a:t>100 баллов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851" y="2788484"/>
            <a:ext cx="2460375" cy="26412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60" y="2788484"/>
            <a:ext cx="1615323" cy="2641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784" y="2788484"/>
            <a:ext cx="2020409" cy="26412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924749" y="3416597"/>
            <a:ext cx="40336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/>
              <a:t>Баязитова</a:t>
            </a:r>
            <a:r>
              <a:rPr lang="ru-RU" sz="2800" dirty="0" smtClean="0"/>
              <a:t> </a:t>
            </a:r>
            <a:r>
              <a:rPr lang="ru-RU" sz="2800" dirty="0" err="1" smtClean="0"/>
              <a:t>Камила</a:t>
            </a:r>
            <a:endParaRPr lang="ru-RU" sz="2800" dirty="0" smtClean="0"/>
          </a:p>
          <a:p>
            <a:r>
              <a:rPr lang="ru-RU" sz="2800" dirty="0" err="1" smtClean="0"/>
              <a:t>Мингазутдинова</a:t>
            </a:r>
            <a:r>
              <a:rPr lang="ru-RU" sz="2800" dirty="0" smtClean="0"/>
              <a:t> </a:t>
            </a:r>
            <a:r>
              <a:rPr lang="ru-RU" sz="2800" dirty="0" err="1" smtClean="0"/>
              <a:t>Дарина</a:t>
            </a:r>
            <a:endParaRPr lang="ru-RU" sz="2800" dirty="0" smtClean="0"/>
          </a:p>
          <a:p>
            <a:r>
              <a:rPr lang="ru-RU" sz="2800" dirty="0" err="1" smtClean="0"/>
              <a:t>Пролеева</a:t>
            </a:r>
            <a:r>
              <a:rPr lang="ru-RU" sz="2800" dirty="0" smtClean="0"/>
              <a:t> Анна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4537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442" y="539363"/>
            <a:ext cx="5005103" cy="57374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РУССКИЙ ЯЗЫК </a:t>
            </a:r>
          </a:p>
        </p:txBody>
      </p:sp>
      <p:grpSp>
        <p:nvGrpSpPr>
          <p:cNvPr id="7" name="Group 116"/>
          <p:cNvGrpSpPr>
            <a:grpSpLocks/>
          </p:cNvGrpSpPr>
          <p:nvPr/>
        </p:nvGrpSpPr>
        <p:grpSpPr bwMode="auto">
          <a:xfrm>
            <a:off x="623930" y="578497"/>
            <a:ext cx="5378471" cy="635000"/>
            <a:chOff x="1736" y="2624"/>
            <a:chExt cx="3388" cy="400"/>
          </a:xfrm>
        </p:grpSpPr>
        <p:sp>
          <p:nvSpPr>
            <p:cNvPr id="8" name="Line 117"/>
            <p:cNvSpPr>
              <a:spLocks noChangeShapeType="1"/>
            </p:cNvSpPr>
            <p:nvPr/>
          </p:nvSpPr>
          <p:spPr bwMode="auto">
            <a:xfrm>
              <a:off x="2100" y="2903"/>
              <a:ext cx="3024" cy="0"/>
            </a:xfrm>
            <a:prstGeom prst="line">
              <a:avLst/>
            </a:prstGeom>
            <a:ln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ln w="28575">
                  <a:solidFill>
                    <a:schemeClr val="tx1"/>
                  </a:solidFill>
                </a:ln>
              </a:endParaRPr>
            </a:p>
          </p:txBody>
        </p:sp>
        <p:grpSp>
          <p:nvGrpSpPr>
            <p:cNvPr id="10" name="Group 119"/>
            <p:cNvGrpSpPr>
              <a:grpSpLocks/>
            </p:cNvGrpSpPr>
            <p:nvPr/>
          </p:nvGrpSpPr>
          <p:grpSpPr bwMode="auto">
            <a:xfrm rot="-4423226">
              <a:off x="1676" y="2684"/>
              <a:ext cx="400" cy="280"/>
              <a:chOff x="1043" y="2596"/>
              <a:chExt cx="142" cy="99"/>
            </a:xfrm>
          </p:grpSpPr>
          <p:sp>
            <p:nvSpPr>
              <p:cNvPr id="11" name="Freeform 120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1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22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23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24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25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126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127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128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129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130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131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132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133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134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35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36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37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38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39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140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141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142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43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144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145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146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147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148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149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150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151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152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153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54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155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156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157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158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159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160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161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162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163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 164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65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6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 167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 168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Freeform 169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170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171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 148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Freeform 167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Freeform 168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3" name="TextBox 62"/>
          <p:cNvSpPr txBox="1"/>
          <p:nvPr/>
        </p:nvSpPr>
        <p:spPr>
          <a:xfrm>
            <a:off x="2418227" y="6292457"/>
            <a:ext cx="671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Учителя</a:t>
            </a:r>
            <a:r>
              <a:rPr lang="ru-RU" dirty="0" smtClean="0"/>
              <a:t>: </a:t>
            </a:r>
            <a:r>
              <a:rPr lang="ru-RU" b="1" dirty="0" err="1" smtClean="0"/>
              <a:t>Дуньшакова</a:t>
            </a:r>
            <a:r>
              <a:rPr lang="ru-RU" b="1" dirty="0" smtClean="0"/>
              <a:t> Т.Н.,  Степанова Е.В. </a:t>
            </a:r>
            <a:endParaRPr lang="ru-RU" dirty="0"/>
          </a:p>
        </p:txBody>
      </p:sp>
      <p:graphicFrame>
        <p:nvGraphicFramePr>
          <p:cNvPr id="71" name="Таблица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750712"/>
              </p:ext>
            </p:extLst>
          </p:nvPr>
        </p:nvGraphicFramePr>
        <p:xfrm>
          <a:off x="930824" y="1938575"/>
          <a:ext cx="4776305" cy="4190751"/>
        </p:xfrm>
        <a:graphic>
          <a:graphicData uri="http://schemas.openxmlformats.org/drawingml/2006/table">
            <a:tbl>
              <a:tblPr/>
              <a:tblGrid>
                <a:gridCol w="390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6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8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2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3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Ибрагимова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Диляра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Суконнова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Ксения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Баязитова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Камила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Митрофанова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Вероника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Латфуллин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Ильдан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Ерёмина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Ульяна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Зиятдинов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Булат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Каюмова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Елизавета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Нуруллина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Камила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Мингазутдинова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Дарина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Амерханова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Диана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70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Гильяльдинов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Дамир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51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Цапок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Андрей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72" name="Таблица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379976"/>
              </p:ext>
            </p:extLst>
          </p:nvPr>
        </p:nvGraphicFramePr>
        <p:xfrm>
          <a:off x="6421579" y="1963726"/>
          <a:ext cx="4940104" cy="4074478"/>
        </p:xfrm>
        <a:graphic>
          <a:graphicData uri="http://schemas.openxmlformats.org/drawingml/2006/table">
            <a:tbl>
              <a:tblPr/>
              <a:tblGrid>
                <a:gridCol w="404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Халиуллина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Диана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Дынник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Влада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Раскопин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Валерий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Кульков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Владислав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Самойлов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Кирилл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Ханбикова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Алия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Гисматуллина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Элина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Демидова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Ульяна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Кудосов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Георгий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95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Пролеева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Анна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Мустафин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Амир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2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Ерамасов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Данил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898879"/>
              </p:ext>
            </p:extLst>
          </p:nvPr>
        </p:nvGraphicFramePr>
        <p:xfrm>
          <a:off x="6902145" y="143222"/>
          <a:ext cx="4452261" cy="1584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85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2022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45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84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50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79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5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067" y="395564"/>
            <a:ext cx="5302744" cy="85213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МАТЕМАТИКА (профиль)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 txBox="1">
            <a:spLocks noGrp="1"/>
          </p:cNvSpPr>
          <p:nvPr>
            <p:ph idx="1"/>
          </p:nvPr>
        </p:nvSpPr>
        <p:spPr>
          <a:xfrm>
            <a:off x="8468753" y="4331686"/>
            <a:ext cx="3446587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1800" b="1" dirty="0" smtClean="0"/>
              <a:t>Учителя: </a:t>
            </a:r>
            <a:r>
              <a:rPr lang="ru-RU" sz="1800" b="1" dirty="0" err="1" smtClean="0"/>
              <a:t>Чеканина</a:t>
            </a:r>
            <a:r>
              <a:rPr lang="ru-RU" sz="1800" b="1" dirty="0" smtClean="0"/>
              <a:t> О.Г.</a:t>
            </a:r>
          </a:p>
          <a:p>
            <a:pPr algn="ctr">
              <a:buNone/>
            </a:pPr>
            <a:r>
              <a:rPr lang="ru-RU" sz="1800" b="1" dirty="0" smtClean="0"/>
              <a:t>                          Майстренко О.Ю.</a:t>
            </a:r>
            <a:endParaRPr lang="ru-RU" sz="18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747158"/>
              </p:ext>
            </p:extLst>
          </p:nvPr>
        </p:nvGraphicFramePr>
        <p:xfrm>
          <a:off x="1497436" y="2152920"/>
          <a:ext cx="6779462" cy="4090240"/>
        </p:xfrm>
        <a:graphic>
          <a:graphicData uri="http://schemas.openxmlformats.org/drawingml/2006/table">
            <a:tbl>
              <a:tblPr/>
              <a:tblGrid>
                <a:gridCol w="684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0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4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99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Ерамасов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Данил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Латфуллин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Ильдан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Самойлов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Кирилл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Раскопин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Валерий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Нуруллина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Камила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Зиятдинов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Булат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Гильяльдинов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Дамир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Пронин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Богдан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Ибрагимова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err="1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Диляра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Демидова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Ульяна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Гисматуллина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Элина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7" name="Group 116"/>
          <p:cNvGrpSpPr>
            <a:grpSpLocks/>
          </p:cNvGrpSpPr>
          <p:nvPr/>
        </p:nvGrpSpPr>
        <p:grpSpPr bwMode="auto">
          <a:xfrm>
            <a:off x="1014992" y="663720"/>
            <a:ext cx="5378471" cy="635000"/>
            <a:chOff x="1736" y="2624"/>
            <a:chExt cx="3388" cy="400"/>
          </a:xfrm>
        </p:grpSpPr>
        <p:sp>
          <p:nvSpPr>
            <p:cNvPr id="8" name="Line 117"/>
            <p:cNvSpPr>
              <a:spLocks noChangeShapeType="1"/>
            </p:cNvSpPr>
            <p:nvPr/>
          </p:nvSpPr>
          <p:spPr bwMode="auto">
            <a:xfrm>
              <a:off x="2100" y="2887"/>
              <a:ext cx="3024" cy="0"/>
            </a:xfrm>
            <a:prstGeom prst="line">
              <a:avLst/>
            </a:prstGeom>
            <a:ln w="19050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>
                <a:ln w="28575">
                  <a:solidFill>
                    <a:schemeClr val="tx1"/>
                  </a:solidFill>
                </a:ln>
              </a:endParaRPr>
            </a:p>
          </p:txBody>
        </p:sp>
        <p:grpSp>
          <p:nvGrpSpPr>
            <p:cNvPr id="9" name="Group 119"/>
            <p:cNvGrpSpPr>
              <a:grpSpLocks/>
            </p:cNvGrpSpPr>
            <p:nvPr/>
          </p:nvGrpSpPr>
          <p:grpSpPr bwMode="auto">
            <a:xfrm rot="-4423226">
              <a:off x="1676" y="2684"/>
              <a:ext cx="400" cy="280"/>
              <a:chOff x="1043" y="2596"/>
              <a:chExt cx="142" cy="99"/>
            </a:xfrm>
          </p:grpSpPr>
          <p:sp>
            <p:nvSpPr>
              <p:cNvPr id="10" name="Freeform 120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21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2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23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24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25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26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127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128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129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130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131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132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133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134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135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36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37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38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39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40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141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142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143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44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145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146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147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148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149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150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151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152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153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154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155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156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157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158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159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160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161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162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163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164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 165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66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67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 168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 169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Freeform 170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171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148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Freeform 167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 168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65" name="Таблица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972159"/>
              </p:ext>
            </p:extLst>
          </p:nvPr>
        </p:nvGraphicFramePr>
        <p:xfrm>
          <a:off x="6902145" y="143222"/>
          <a:ext cx="4452261" cy="1584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76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2022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45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78,7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32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72,8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5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1" y="194738"/>
            <a:ext cx="4539467" cy="6167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</a:rPr>
              <a:t>ФИЗИКА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006756" y="363008"/>
            <a:ext cx="5285319" cy="688517"/>
            <a:chOff x="1736" y="1472"/>
            <a:chExt cx="3694" cy="400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5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7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2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3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5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6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8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0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1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6" name="Freeform 53"/>
              <p:cNvSpPr>
                <a:spLocks/>
              </p:cNvSpPr>
              <p:nvPr/>
            </p:nvSpPr>
            <p:spPr bwMode="auto">
              <a:xfrm>
                <a:off x="1064" y="2611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8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  <p:sp>
            <p:nvSpPr>
              <p:cNvPr id="60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Line 58"/>
            <p:cNvSpPr>
              <a:spLocks noChangeShapeType="1"/>
            </p:cNvSpPr>
            <p:nvPr/>
          </p:nvSpPr>
          <p:spPr bwMode="auto">
            <a:xfrm flipV="1">
              <a:off x="2091" y="1695"/>
              <a:ext cx="3339" cy="11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7522050" y="3030434"/>
            <a:ext cx="381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Учитель: </a:t>
            </a:r>
            <a:r>
              <a:rPr lang="ru-RU" b="1" dirty="0" err="1" smtClean="0"/>
              <a:t>Ляпченкова</a:t>
            </a:r>
            <a:r>
              <a:rPr lang="ru-RU" b="1" dirty="0" smtClean="0"/>
              <a:t> Л.В.</a:t>
            </a:r>
            <a:endParaRPr lang="ru-RU" b="1" dirty="0"/>
          </a:p>
        </p:txBody>
      </p:sp>
      <p:grpSp>
        <p:nvGrpSpPr>
          <p:cNvPr id="64" name="Group 4"/>
          <p:cNvGrpSpPr>
            <a:grpSpLocks/>
          </p:cNvGrpSpPr>
          <p:nvPr/>
        </p:nvGrpSpPr>
        <p:grpSpPr bwMode="auto">
          <a:xfrm>
            <a:off x="1093521" y="3607901"/>
            <a:ext cx="5136363" cy="635001"/>
            <a:chOff x="1736" y="1472"/>
            <a:chExt cx="4234" cy="400"/>
          </a:xfrm>
        </p:grpSpPr>
        <p:grpSp>
          <p:nvGrpSpPr>
            <p:cNvPr id="65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6" name="Line 58"/>
            <p:cNvSpPr>
              <a:spLocks noChangeShapeType="1"/>
            </p:cNvSpPr>
            <p:nvPr/>
          </p:nvSpPr>
          <p:spPr bwMode="auto">
            <a:xfrm>
              <a:off x="2022" y="1824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7803588" y="6054941"/>
            <a:ext cx="3810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Учителя: Маликов В.Е.</a:t>
            </a:r>
          </a:p>
          <a:p>
            <a:pPr indent="1617663"/>
            <a:r>
              <a:rPr lang="ru-RU" b="1" dirty="0" smtClean="0"/>
              <a:t>Антонова Д.А.</a:t>
            </a:r>
            <a:endParaRPr lang="ru-RU" b="1" dirty="0"/>
          </a:p>
        </p:txBody>
      </p:sp>
      <p:graphicFrame>
        <p:nvGraphicFramePr>
          <p:cNvPr id="122" name="Таблица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935986"/>
              </p:ext>
            </p:extLst>
          </p:nvPr>
        </p:nvGraphicFramePr>
        <p:xfrm>
          <a:off x="1407394" y="1033468"/>
          <a:ext cx="4370918" cy="1467908"/>
        </p:xfrm>
        <a:graphic>
          <a:graphicData uri="http://schemas.openxmlformats.org/drawingml/2006/table">
            <a:tbl>
              <a:tblPr/>
              <a:tblGrid>
                <a:gridCol w="441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7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7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3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6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Латфуллин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Ильдан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Кудосов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Георгий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Нуруллина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Камила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Самойлов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Кирилл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3" name="Таблица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827204"/>
              </p:ext>
            </p:extLst>
          </p:nvPr>
        </p:nvGraphicFramePr>
        <p:xfrm>
          <a:off x="1425851" y="4395197"/>
          <a:ext cx="4582944" cy="1659753"/>
        </p:xfrm>
        <a:graphic>
          <a:graphicData uri="http://schemas.openxmlformats.org/drawingml/2006/table">
            <a:tbl>
              <a:tblPr/>
              <a:tblGrid>
                <a:gridCol w="390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8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5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33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Мустафин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Амир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Ерамасов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Данил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Зиятдинов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Булат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15">
                <a:tc>
                  <a:txBody>
                    <a:bodyPr/>
                    <a:lstStyle/>
                    <a:p>
                      <a:pPr algn="r" rtl="0" fontAlgn="ctr"/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r" rtl="0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800" b="0" i="0" u="none" strike="noStrike" dirty="0" smtClean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1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1672089" y="3560648"/>
            <a:ext cx="4619979" cy="806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ИНФОРМАТИКА</a:t>
            </a:r>
          </a:p>
        </p:txBody>
      </p:sp>
      <p:graphicFrame>
        <p:nvGraphicFramePr>
          <p:cNvPr id="124" name="Таблица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022230"/>
              </p:ext>
            </p:extLst>
          </p:nvPr>
        </p:nvGraphicFramePr>
        <p:xfrm>
          <a:off x="6879781" y="1033468"/>
          <a:ext cx="4452261" cy="1584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9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59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2022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14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61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15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66,9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5" name="Таблица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050667"/>
              </p:ext>
            </p:extLst>
          </p:nvPr>
        </p:nvGraphicFramePr>
        <p:xfrm>
          <a:off x="7161317" y="4307077"/>
          <a:ext cx="4452261" cy="1584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86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2022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8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78,6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59,7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5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325" y="160870"/>
            <a:ext cx="3903629" cy="56887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100" b="1" dirty="0">
                <a:solidFill>
                  <a:srgbClr val="002060"/>
                </a:solidFill>
              </a:rPr>
              <a:t>ХИМИЯ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b="1" dirty="0" smtClean="0">
              <a:solidFill>
                <a:srgbClr val="002060"/>
              </a:solidFill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038270" y="327498"/>
            <a:ext cx="4644695" cy="688517"/>
            <a:chOff x="1736" y="1472"/>
            <a:chExt cx="4318" cy="400"/>
          </a:xfrm>
        </p:grpSpPr>
        <p:grpSp>
          <p:nvGrpSpPr>
            <p:cNvPr id="4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20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53"/>
              <p:cNvSpPr>
                <a:spLocks/>
              </p:cNvSpPr>
              <p:nvPr/>
            </p:nvSpPr>
            <p:spPr bwMode="auto">
              <a:xfrm>
                <a:off x="1064" y="2611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" name="Line 58"/>
            <p:cNvSpPr>
              <a:spLocks noChangeShapeType="1"/>
            </p:cNvSpPr>
            <p:nvPr/>
          </p:nvSpPr>
          <p:spPr bwMode="auto">
            <a:xfrm>
              <a:off x="2106" y="1691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7035160" y="1916510"/>
            <a:ext cx="381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Учитель: </a:t>
            </a:r>
            <a:r>
              <a:rPr lang="ru-RU" dirty="0" err="1" smtClean="0"/>
              <a:t>Кушниковская</a:t>
            </a:r>
            <a:r>
              <a:rPr lang="ru-RU" dirty="0" smtClean="0"/>
              <a:t> Л.А.</a:t>
            </a:r>
            <a:endParaRPr lang="ru-RU" dirty="0"/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769496" y="3251211"/>
            <a:ext cx="11422504" cy="147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995365" y="2515302"/>
            <a:ext cx="4713400" cy="635001"/>
            <a:chOff x="1736" y="1472"/>
            <a:chExt cx="4200" cy="400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6" name="Line 58"/>
            <p:cNvSpPr>
              <a:spLocks noChangeShapeType="1"/>
            </p:cNvSpPr>
            <p:nvPr/>
          </p:nvSpPr>
          <p:spPr bwMode="auto">
            <a:xfrm>
              <a:off x="2120" y="1804"/>
              <a:ext cx="3816" cy="16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7051446" y="4150465"/>
            <a:ext cx="381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Учитель: </a:t>
            </a:r>
            <a:r>
              <a:rPr lang="ru-RU" dirty="0" err="1" smtClean="0"/>
              <a:t>Биктимирова</a:t>
            </a:r>
            <a:r>
              <a:rPr lang="ru-RU" dirty="0" smtClean="0"/>
              <a:t> Ф.М.</a:t>
            </a:r>
            <a:endParaRPr lang="ru-RU" dirty="0"/>
          </a:p>
        </p:txBody>
      </p:sp>
      <p:sp>
        <p:nvSpPr>
          <p:cNvPr id="121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298556" y="1660538"/>
            <a:ext cx="11422504" cy="95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4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1850561" y="2465178"/>
            <a:ext cx="3920903" cy="670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БИОЛОГ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ИЯ</a:t>
            </a: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83" name="Таблица 1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481815"/>
              </p:ext>
            </p:extLst>
          </p:nvPr>
        </p:nvGraphicFramePr>
        <p:xfrm>
          <a:off x="6730305" y="275624"/>
          <a:ext cx="4452261" cy="152072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800" dirty="0" smtClean="0"/>
                        <a:t>2021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81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2022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3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74,3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2023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70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84" name="Таблица 1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386921"/>
              </p:ext>
            </p:extLst>
          </p:nvPr>
        </p:nvGraphicFramePr>
        <p:xfrm>
          <a:off x="6730305" y="2521043"/>
          <a:ext cx="4452261" cy="14935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6096">
                <a:tc>
                  <a:txBody>
                    <a:bodyPr/>
                    <a:lstStyle/>
                    <a:p>
                      <a:pPr algn="ctr">
                        <a:tabLst>
                          <a:tab pos="0" algn="l"/>
                        </a:tabLst>
                      </a:pPr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096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800" dirty="0" smtClean="0"/>
                        <a:t>2021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75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9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2022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1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76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09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2023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64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1" name="Таблица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682138"/>
              </p:ext>
            </p:extLst>
          </p:nvPr>
        </p:nvGraphicFramePr>
        <p:xfrm>
          <a:off x="1548511" y="1204421"/>
          <a:ext cx="4305300" cy="456117"/>
        </p:xfrm>
        <a:graphic>
          <a:graphicData uri="http://schemas.openxmlformats.org/drawingml/2006/table">
            <a:tbl>
              <a:tblPr/>
              <a:tblGrid>
                <a:gridCol w="2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611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Трояновская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Ксения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93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2" name="TextBox 121"/>
          <p:cNvSpPr txBox="1"/>
          <p:nvPr/>
        </p:nvSpPr>
        <p:spPr>
          <a:xfrm>
            <a:off x="6386800" y="6326672"/>
            <a:ext cx="4795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Учителя: </a:t>
            </a:r>
            <a:r>
              <a:rPr lang="ru-RU" dirty="0" err="1" smtClean="0"/>
              <a:t>Калабина</a:t>
            </a:r>
            <a:r>
              <a:rPr lang="ru-RU" dirty="0" smtClean="0"/>
              <a:t> Л.Ф      Калашникова А.Р.</a:t>
            </a:r>
            <a:endParaRPr lang="ru-RU" dirty="0"/>
          </a:p>
        </p:txBody>
      </p:sp>
      <p:grpSp>
        <p:nvGrpSpPr>
          <p:cNvPr id="123" name="Group 4"/>
          <p:cNvGrpSpPr>
            <a:grpSpLocks/>
          </p:cNvGrpSpPr>
          <p:nvPr/>
        </p:nvGrpSpPr>
        <p:grpSpPr bwMode="auto">
          <a:xfrm>
            <a:off x="1029713" y="4267114"/>
            <a:ext cx="4732635" cy="688517"/>
            <a:chOff x="1736" y="1472"/>
            <a:chExt cx="3860" cy="400"/>
          </a:xfrm>
        </p:grpSpPr>
        <p:grpSp>
          <p:nvGrpSpPr>
            <p:cNvPr id="125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127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5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9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7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1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7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1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2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6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7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9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0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1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2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3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" name="Freeform 53"/>
              <p:cNvSpPr>
                <a:spLocks/>
              </p:cNvSpPr>
              <p:nvPr/>
            </p:nvSpPr>
            <p:spPr bwMode="auto">
              <a:xfrm>
                <a:off x="1064" y="2611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6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8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6" name="Line 58"/>
            <p:cNvSpPr>
              <a:spLocks noChangeShapeType="1"/>
            </p:cNvSpPr>
            <p:nvPr/>
          </p:nvSpPr>
          <p:spPr bwMode="auto">
            <a:xfrm flipV="1">
              <a:off x="2106" y="1686"/>
              <a:ext cx="3490" cy="5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79" name="Таблица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066192"/>
              </p:ext>
            </p:extLst>
          </p:nvPr>
        </p:nvGraphicFramePr>
        <p:xfrm>
          <a:off x="1047281" y="5127636"/>
          <a:ext cx="4960411" cy="851535"/>
        </p:xfrm>
        <a:graphic>
          <a:graphicData uri="http://schemas.openxmlformats.org/drawingml/2006/table">
            <a:tbl>
              <a:tblPr/>
              <a:tblGrid>
                <a:gridCol w="412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8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18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2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49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99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Дуньшакова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Александра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9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Мингазутдинова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Дарина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9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Суконнова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 Ксения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80" name="Таблица 1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428999"/>
              </p:ext>
            </p:extLst>
          </p:nvPr>
        </p:nvGraphicFramePr>
        <p:xfrm>
          <a:off x="6731233" y="4594917"/>
          <a:ext cx="4452261" cy="152072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2021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11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92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2022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8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/>
                        <a:t>90,5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2023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8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75,5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1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1540568" y="4000216"/>
            <a:ext cx="4683096" cy="7033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АНГЛИЙСКИЙ ЯЗЫК</a:t>
            </a:r>
          </a:p>
        </p:txBody>
      </p:sp>
    </p:spTree>
    <p:extLst>
      <p:ext uri="{BB962C8B-B14F-4D97-AF65-F5344CB8AC3E}">
        <p14:creationId xmlns:p14="http://schemas.microsoft.com/office/powerpoint/2010/main" val="25755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Box 119"/>
          <p:cNvSpPr txBox="1"/>
          <p:nvPr/>
        </p:nvSpPr>
        <p:spPr>
          <a:xfrm>
            <a:off x="7771529" y="2903756"/>
            <a:ext cx="322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Учителя:  Саранцева Е.Н.</a:t>
            </a:r>
          </a:p>
          <a:p>
            <a:pPr algn="ctr"/>
            <a:r>
              <a:rPr lang="ru-RU" dirty="0" smtClean="0"/>
              <a:t>             </a:t>
            </a:r>
            <a:r>
              <a:rPr lang="ru-RU" dirty="0" err="1" smtClean="0"/>
              <a:t>Сунцова</a:t>
            </a:r>
            <a:r>
              <a:rPr lang="ru-RU" dirty="0" smtClean="0"/>
              <a:t> С.В.</a:t>
            </a:r>
          </a:p>
          <a:p>
            <a:pPr algn="ctr"/>
            <a:r>
              <a:rPr lang="ru-RU" dirty="0" smtClean="0"/>
              <a:t>              </a:t>
            </a:r>
            <a:endParaRPr lang="ru-RU" b="1" dirty="0"/>
          </a:p>
        </p:txBody>
      </p:sp>
      <p:grpSp>
        <p:nvGrpSpPr>
          <p:cNvPr id="125" name="Group 4"/>
          <p:cNvGrpSpPr>
            <a:grpSpLocks/>
          </p:cNvGrpSpPr>
          <p:nvPr/>
        </p:nvGrpSpPr>
        <p:grpSpPr bwMode="auto">
          <a:xfrm>
            <a:off x="1155177" y="185486"/>
            <a:ext cx="4792699" cy="635001"/>
            <a:chOff x="1736" y="1472"/>
            <a:chExt cx="4177" cy="400"/>
          </a:xfrm>
        </p:grpSpPr>
        <p:grpSp>
          <p:nvGrpSpPr>
            <p:cNvPr id="126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12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7" name="Line 58"/>
            <p:cNvSpPr>
              <a:spLocks noChangeShapeType="1"/>
            </p:cNvSpPr>
            <p:nvPr/>
          </p:nvSpPr>
          <p:spPr bwMode="auto">
            <a:xfrm>
              <a:off x="1965" y="1824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0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1689687" y="218862"/>
            <a:ext cx="4258199" cy="586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ОБЩЕСТВОЗНАНИЕ</a:t>
            </a: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lang="ru-RU" sz="2900" b="1" dirty="0">
              <a:solidFill>
                <a:srgbClr val="002060"/>
              </a:solidFill>
            </a:endParaRPr>
          </a:p>
        </p:txBody>
      </p:sp>
      <p:graphicFrame>
        <p:nvGraphicFramePr>
          <p:cNvPr id="182" name="Таблица 1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102733"/>
              </p:ext>
            </p:extLst>
          </p:nvPr>
        </p:nvGraphicFramePr>
        <p:xfrm>
          <a:off x="660301" y="959478"/>
          <a:ext cx="5543949" cy="3354103"/>
        </p:xfrm>
        <a:graphic>
          <a:graphicData uri="http://schemas.openxmlformats.org/drawingml/2006/table">
            <a:tbl>
              <a:tblPr/>
              <a:tblGrid>
                <a:gridCol w="47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3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Ханбикова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Халиуллина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Диана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Амерханова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Диана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23888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2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Муртазина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Элина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Каюмова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Елизавета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Баязитова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Камила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Дуньшакова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Александра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11Б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Ерёмина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Ульяна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225939"/>
              </p:ext>
            </p:extLst>
          </p:nvPr>
        </p:nvGraphicFramePr>
        <p:xfrm>
          <a:off x="7158301" y="922745"/>
          <a:ext cx="4452261" cy="1584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18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78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2022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15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82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19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70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1" name="Group 4"/>
          <p:cNvGrpSpPr>
            <a:grpSpLocks/>
          </p:cNvGrpSpPr>
          <p:nvPr/>
        </p:nvGrpSpPr>
        <p:grpSpPr bwMode="auto">
          <a:xfrm>
            <a:off x="935047" y="4845666"/>
            <a:ext cx="5012828" cy="635001"/>
            <a:chOff x="1736" y="1472"/>
            <a:chExt cx="4310" cy="400"/>
          </a:xfrm>
        </p:grpSpPr>
        <p:grpSp>
          <p:nvGrpSpPr>
            <p:cNvPr id="62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4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" name="Line 58"/>
            <p:cNvSpPr>
              <a:spLocks noChangeShapeType="1"/>
            </p:cNvSpPr>
            <p:nvPr/>
          </p:nvSpPr>
          <p:spPr bwMode="auto">
            <a:xfrm>
              <a:off x="2098" y="1829"/>
              <a:ext cx="3948" cy="0"/>
            </a:xfrm>
            <a:prstGeom prst="line">
              <a:avLst/>
            </a:prstGeom>
            <a:ln w="28575"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6" name="Заголовок 1">
            <a:extLst>
              <a:ext uri="{FF2B5EF4-FFF2-40B4-BE49-F238E27FC236}">
                <a16:creationId xmlns:a16="http://schemas.microsoft.com/office/drawing/2014/main" id="{AEAC4358-CC86-44A5-94C8-2FC08092AEAF}"/>
              </a:ext>
            </a:extLst>
          </p:cNvPr>
          <p:cNvSpPr txBox="1">
            <a:spLocks/>
          </p:cNvSpPr>
          <p:nvPr/>
        </p:nvSpPr>
        <p:spPr>
          <a:xfrm>
            <a:off x="1588087" y="4863279"/>
            <a:ext cx="4359788" cy="582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9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ИСТОР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ИЯ</a:t>
            </a:r>
            <a:r>
              <a:rPr kumimoji="0" lang="ru-RU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7" name="Таблица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996760"/>
              </p:ext>
            </p:extLst>
          </p:nvPr>
        </p:nvGraphicFramePr>
        <p:xfrm>
          <a:off x="7379285" y="4722932"/>
          <a:ext cx="4452261" cy="1584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2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5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год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Сдавало (чел)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Ср. балл</a:t>
                      </a:r>
                      <a:endParaRPr lang="ru-RU" sz="2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2021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6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80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2022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2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kern="1200" dirty="0" smtClean="0"/>
                        <a:t>79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8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2023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4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74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8" name="Таблица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461839"/>
              </p:ext>
            </p:extLst>
          </p:nvPr>
        </p:nvGraphicFramePr>
        <p:xfrm>
          <a:off x="655673" y="5677128"/>
          <a:ext cx="5522936" cy="675216"/>
        </p:xfrm>
        <a:graphic>
          <a:graphicData uri="http://schemas.openxmlformats.org/drawingml/2006/table">
            <a:tbl>
              <a:tblPr/>
              <a:tblGrid>
                <a:gridCol w="478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4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8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3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760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Ханбикова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Алия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60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Халимов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Рэм</a:t>
                      </a:r>
                      <a:endParaRPr lang="ru-RU" sz="1800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771529" y="6338071"/>
            <a:ext cx="32474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Учителя</a:t>
            </a:r>
            <a:r>
              <a:rPr lang="ru-RU" dirty="0" smtClean="0">
                <a:solidFill>
                  <a:prstClr val="black"/>
                </a:solidFill>
              </a:rPr>
              <a:t>:  </a:t>
            </a:r>
            <a:r>
              <a:rPr lang="ru-RU" dirty="0" err="1">
                <a:solidFill>
                  <a:prstClr val="black"/>
                </a:solidFill>
              </a:rPr>
              <a:t>Сунцова</a:t>
            </a:r>
            <a:r>
              <a:rPr lang="ru-RU" dirty="0">
                <a:solidFill>
                  <a:prstClr val="black"/>
                </a:solidFill>
              </a:rPr>
              <a:t> С.В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55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sun9-55.userapi.com/c853424/v853424940/195dbe/r1_ZkUYpJPY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1320801" y="25419"/>
            <a:ext cx="10854267" cy="67839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907" y="831274"/>
            <a:ext cx="10395871" cy="330846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</a:t>
            </a:r>
            <a:b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ВУЗ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451" y="624110"/>
            <a:ext cx="11147164" cy="1280890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Заслуженный учитель Республики Татарстан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59249" y="2126221"/>
            <a:ext cx="5145375" cy="4124949"/>
          </a:xfrm>
        </p:spPr>
        <p:txBody>
          <a:bodyPr>
            <a:normAutofit/>
          </a:bodyPr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Маликов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Евгеньевич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898525" lvl="0" indent="0" defTabSz="914400">
              <a:lnSpc>
                <a:spcPct val="90000"/>
              </a:lnSpc>
              <a:buClrTx/>
              <a:buNone/>
              <a:tabLst>
                <a:tab pos="719138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</a:t>
            </a:r>
          </a:p>
          <a:p>
            <a:pPr marL="898525" lvl="0" indent="0" defTabSz="914400">
              <a:lnSpc>
                <a:spcPct val="90000"/>
              </a:lnSpc>
              <a:buClrTx/>
              <a:buNone/>
              <a:tabLst>
                <a:tab pos="719138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информатизации, </a:t>
            </a:r>
          </a:p>
          <a:p>
            <a:pPr marL="898525" lvl="0" indent="0" defTabSz="914400">
              <a:lnSpc>
                <a:spcPct val="90000"/>
              </a:lnSpc>
              <a:buClrTx/>
              <a:buNone/>
              <a:tabLst>
                <a:tab pos="719138" algn="l"/>
              </a:tabLst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информатики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01" y="1534685"/>
            <a:ext cx="4988955" cy="48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72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408" y="365126"/>
            <a:ext cx="2917085" cy="62547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География</a:t>
            </a: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3148238" y="1055096"/>
            <a:ext cx="2634423" cy="604513"/>
            <a:chOff x="1406" y="1472"/>
            <a:chExt cx="1436" cy="491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8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 53"/>
              <p:cNvSpPr>
                <a:spLocks/>
              </p:cNvSpPr>
              <p:nvPr/>
            </p:nvSpPr>
            <p:spPr bwMode="auto">
              <a:xfrm>
                <a:off x="1064" y="2607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Line 58"/>
            <p:cNvSpPr>
              <a:spLocks noChangeShapeType="1"/>
            </p:cNvSpPr>
            <p:nvPr/>
          </p:nvSpPr>
          <p:spPr bwMode="auto">
            <a:xfrm>
              <a:off x="1406" y="1824"/>
              <a:ext cx="1436" cy="4"/>
            </a:xfrm>
            <a:prstGeom prst="line">
              <a:avLst/>
            </a:prstGeom>
            <a:ln w="28575">
              <a:solidFill>
                <a:srgbClr val="C00000"/>
              </a:solidFill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59"/>
            <p:cNvSpPr txBox="1">
              <a:spLocks noChangeArrowheads="1"/>
            </p:cNvSpPr>
            <p:nvPr/>
          </p:nvSpPr>
          <p:spPr bwMode="auto">
            <a:xfrm>
              <a:off x="2352" y="1488"/>
              <a:ext cx="101" cy="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60" name="Group 4"/>
          <p:cNvGrpSpPr>
            <a:grpSpLocks/>
          </p:cNvGrpSpPr>
          <p:nvPr/>
        </p:nvGrpSpPr>
        <p:grpSpPr bwMode="auto">
          <a:xfrm>
            <a:off x="3537033" y="3665412"/>
            <a:ext cx="5547699" cy="635000"/>
            <a:chOff x="1728" y="1472"/>
            <a:chExt cx="3024" cy="400"/>
          </a:xfrm>
        </p:grpSpPr>
        <p:grpSp>
          <p:nvGrpSpPr>
            <p:cNvPr id="61" name="Group 5"/>
            <p:cNvGrpSpPr>
              <a:grpSpLocks/>
            </p:cNvGrpSpPr>
            <p:nvPr/>
          </p:nvGrpSpPr>
          <p:grpSpPr bwMode="auto">
            <a:xfrm rot="-4423226">
              <a:off x="1676" y="1532"/>
              <a:ext cx="400" cy="280"/>
              <a:chOff x="1043" y="2596"/>
              <a:chExt cx="142" cy="99"/>
            </a:xfrm>
          </p:grpSpPr>
          <p:sp>
            <p:nvSpPr>
              <p:cNvPr id="64" name="Freeform 6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Freeform 7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Freeform 8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 9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Freeform 10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 11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 12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 13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14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 15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 16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 17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 18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 19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 20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21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22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 23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24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 25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26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 27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 28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29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30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 31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Freeform 32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 33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Freeform 34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Freeform 35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Freeform 37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Freeform 38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Freeform 39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 40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Freeform 41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Freeform 42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 43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Freeform 44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45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46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47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48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49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50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51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52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Freeform 53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Freeform 54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Freeform 55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56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Freeform 57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2" name="Line 58"/>
            <p:cNvSpPr>
              <a:spLocks noChangeShapeType="1"/>
            </p:cNvSpPr>
            <p:nvPr/>
          </p:nvSpPr>
          <p:spPr bwMode="auto">
            <a:xfrm>
              <a:off x="1728" y="1824"/>
              <a:ext cx="3024" cy="0"/>
            </a:xfrm>
            <a:prstGeom prst="line">
              <a:avLst/>
            </a:prstGeom>
            <a:ln w="28575">
              <a:solidFill>
                <a:srgbClr val="C00000"/>
              </a:solidFill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Text Box 59"/>
            <p:cNvSpPr txBox="1">
              <a:spLocks noChangeArrowheads="1"/>
            </p:cNvSpPr>
            <p:nvPr/>
          </p:nvSpPr>
          <p:spPr bwMode="auto">
            <a:xfrm>
              <a:off x="2352" y="1488"/>
              <a:ext cx="10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16" name="Заголовок 1"/>
          <p:cNvSpPr txBox="1">
            <a:spLocks/>
          </p:cNvSpPr>
          <p:nvPr/>
        </p:nvSpPr>
        <p:spPr>
          <a:xfrm>
            <a:off x="769496" y="3574014"/>
            <a:ext cx="11422504" cy="625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unrise" dir="t"/>
            </a:scene3d>
            <a:sp3d extrusionH="57150" contourW="12700" prstMaterial="softEdge">
              <a:bevelT w="38100" h="38100"/>
              <a:contourClr>
                <a:srgbClr val="704B00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Вид обучения</a:t>
            </a:r>
          </a:p>
        </p:txBody>
      </p:sp>
      <p:graphicFrame>
        <p:nvGraphicFramePr>
          <p:cNvPr id="117" name="Таблица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396269"/>
              </p:ext>
            </p:extLst>
          </p:nvPr>
        </p:nvGraphicFramePr>
        <p:xfrm>
          <a:off x="3781040" y="4622014"/>
          <a:ext cx="5198533" cy="1293813"/>
        </p:xfrm>
        <a:graphic>
          <a:graphicData uri="http://schemas.openxmlformats.org/drawingml/2006/table">
            <a:tbl>
              <a:tblPr/>
              <a:tblGrid>
                <a:gridCol w="2254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3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1271">
                <a:tc>
                  <a:txBody>
                    <a:bodyPr/>
                    <a:lstStyle/>
                    <a:p>
                      <a:pPr marL="0" indent="177800" algn="l" fontAlgn="b"/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А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Б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итого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271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Бюджет 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271">
                <a:tc>
                  <a:txBody>
                    <a:bodyPr/>
                    <a:lstStyle/>
                    <a:p>
                      <a:pPr marL="0" indent="177800" algn="l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Коммерция</a:t>
                      </a:r>
                      <a:r>
                        <a:rPr lang="ru-RU" sz="2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8" name="Таблица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017935"/>
              </p:ext>
            </p:extLst>
          </p:nvPr>
        </p:nvGraphicFramePr>
        <p:xfrm>
          <a:off x="6161065" y="383899"/>
          <a:ext cx="4347634" cy="2301590"/>
        </p:xfrm>
        <a:graphic>
          <a:graphicData uri="http://schemas.openxmlformats.org/drawingml/2006/table">
            <a:tbl>
              <a:tblPr/>
              <a:tblGrid>
                <a:gridCol w="2534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347">
                  <a:extLst>
                    <a:ext uri="{9D8B030D-6E8A-4147-A177-3AD203B41FA5}">
                      <a16:colId xmlns:a16="http://schemas.microsoft.com/office/drawing/2014/main" val="3397259973"/>
                    </a:ext>
                  </a:extLst>
                </a:gridCol>
                <a:gridCol w="906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835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Москва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835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С-Петербург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835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Казань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476">
                <a:tc>
                  <a:txBody>
                    <a:bodyPr/>
                    <a:lstStyle/>
                    <a:p>
                      <a:pPr marL="0" indent="179388" algn="l" defTabSz="914400" rtl="0" eaLnBrk="1" fontAlgn="ctr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Йошкар-Ола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939">
                <a:tc>
                  <a:txBody>
                    <a:bodyPr/>
                    <a:lstStyle/>
                    <a:p>
                      <a:pPr marL="0" indent="179388" algn="l" defTabSz="914400" rtl="0" eaLnBrk="1" fontAlgn="ctr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Киров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835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Н.Новгород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835">
                <a:tc>
                  <a:txBody>
                    <a:bodyPr/>
                    <a:lstStyle/>
                    <a:p>
                      <a:pPr marL="0" indent="179388" algn="l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Чебоксары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30819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727928"/>
              </p:ext>
            </p:extLst>
          </p:nvPr>
        </p:nvGraphicFramePr>
        <p:xfrm>
          <a:off x="478564" y="102586"/>
          <a:ext cx="5550277" cy="6593829"/>
        </p:xfrm>
        <a:graphic>
          <a:graphicData uri="http://schemas.openxmlformats.org/drawingml/2006/table">
            <a:tbl>
              <a:tblPr/>
              <a:tblGrid>
                <a:gridCol w="5550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43680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КФУ - 16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  <a:p>
                      <a:pPr marL="108000"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50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ИВМиИТ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108000"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Механика и математическое моделирование</a:t>
                      </a:r>
                    </a:p>
                    <a:p>
                      <a:pPr marL="108000"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Институт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 международных отношений</a:t>
                      </a:r>
                    </a:p>
                    <a:p>
                      <a:pPr marL="108000"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Институт филологии и межкультурной коммуникации</a:t>
                      </a:r>
                    </a:p>
                    <a:p>
                      <a:pPr marL="108000"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Лингвистика, Журналистика (5)</a:t>
                      </a:r>
                    </a:p>
                    <a:p>
                      <a:pPr marL="108000"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Институт управления экономики и финансов (3)</a:t>
                      </a:r>
                    </a:p>
                    <a:p>
                      <a:pPr marL="108000"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Юридический факультет (3)</a:t>
                      </a:r>
                    </a:p>
                    <a:p>
                      <a:pPr marL="108000">
                        <a:spcAft>
                          <a:spcPts val="0"/>
                        </a:spcAft>
                        <a:tabLst>
                          <a:tab pos="2143125" algn="l"/>
                        </a:tabLs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Экономика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5378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КНИТУ – КХТИ - 5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ИХНМ (2)</a:t>
                      </a:r>
                    </a:p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Горное дело</a:t>
                      </a:r>
                    </a:p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Машиностроение</a:t>
                      </a:r>
                    </a:p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Искусство костюма и текстиля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КНИТУ – КАИ – 5 </a:t>
                      </a:r>
                    </a:p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Институт авиации </a:t>
                      </a:r>
                    </a:p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Информационные технологии (3)</a:t>
                      </a:r>
                    </a:p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Стандартизация и метрология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151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КГЭУ – 2 </a:t>
                      </a:r>
                      <a:endParaRPr lang="ru-RU" sz="16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Атомные электростанции,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Электроэнергетика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509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КГМУ 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MS Mincho"/>
                        <a:cs typeface="+mn-cs"/>
                      </a:endParaRPr>
                    </a:p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Стоматология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КИУ им.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Тимирясова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- Экономика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84995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Университет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Иннополис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 – искусственный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интелект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 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8621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Кооперативный институт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– информационные технологии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1080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Строительный колледж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434496"/>
              </p:ext>
            </p:extLst>
          </p:nvPr>
        </p:nvGraphicFramePr>
        <p:xfrm>
          <a:off x="6416297" y="211757"/>
          <a:ext cx="5176435" cy="6471230"/>
        </p:xfrm>
        <a:graphic>
          <a:graphicData uri="http://schemas.openxmlformats.org/drawingml/2006/table">
            <a:tbl>
              <a:tblPr/>
              <a:tblGrid>
                <a:gridCol w="5176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35067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Москва – 7 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МГУ (2) – физический факультет, ВШ телевидения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НИУ ВШЭ – факультет физики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МГТУ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ru-RU" sz="16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им.Баумана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– факультет информатики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НИУ МЭИ – менеджмент 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МГИМО – международные отношения</a:t>
                      </a: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РГАУ-МСХА – </a:t>
                      </a:r>
                      <a:r>
                        <a:rPr lang="ru-RU" sz="16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агроинженерия</a:t>
                      </a:r>
                      <a:endParaRPr lang="ru-RU" sz="1600" kern="1200" baseline="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 marL="1080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7641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Санкт-Петербург – 5 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СПБГАСУ – факультет ПГС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СПГПМУ – клиническая психология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СПбГЭТУ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 «ЛЭТИ» – управление техническими системами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СПбУ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 ФСИН – правоохранительная деятельность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Михайловская военная артиллерийская академия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0" u="none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374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МарГУ</a:t>
                      </a:r>
                      <a:r>
                        <a:rPr lang="ru-RU" sz="16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– 2</a:t>
                      </a:r>
                      <a:r>
                        <a:rPr lang="ru-RU" sz="16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Физмат,  педиатрия</a:t>
                      </a:r>
                      <a:endParaRPr lang="ru-RU" sz="1600" b="1" u="sng" kern="1200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Чебоксары 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+mn-cs"/>
                        </a:rPr>
                        <a:t>Чебоксарский институт (филиал) Московского политехнического университета – информатика 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6336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Нижний Новгород</a:t>
                      </a: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НГПУ им. Минина – иностранный язык</a:t>
                      </a: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Кировский ГМУ </a:t>
                      </a:r>
                      <a:endParaRPr lang="ru-RU" sz="1600" b="0" u="none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  <a:p>
                      <a:pPr marL="108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</a:rPr>
                        <a:t>Педиатрия</a:t>
                      </a:r>
                      <a:endParaRPr lang="ru-RU" sz="1600" b="1" u="sng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MS Mincho"/>
                      </a:endParaRPr>
                    </a:p>
                  </a:txBody>
                  <a:tcPr marL="33076" marR="33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" y="2110812"/>
            <a:ext cx="492443" cy="22219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2000" b="1" dirty="0" smtClean="0">
                <a:latin typeface="Times New Roman"/>
                <a:ea typeface="Times New Roman"/>
              </a:rPr>
              <a:t>Казань – 33 </a:t>
            </a:r>
            <a:endParaRPr lang="ru-RU" sz="20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57200" y="881150"/>
            <a:ext cx="11097491" cy="4813069"/>
            <a:chOff x="648389" y="847899"/>
            <a:chExt cx="11097491" cy="4813069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0" t="24847" r="6317" b="4282"/>
            <a:stretch/>
          </p:blipFill>
          <p:spPr bwMode="auto">
            <a:xfrm>
              <a:off x="648389" y="847899"/>
              <a:ext cx="11097491" cy="48130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Прямая соединительная линия 3"/>
            <p:cNvCxnSpPr/>
            <p:nvPr/>
          </p:nvCxnSpPr>
          <p:spPr>
            <a:xfrm>
              <a:off x="1030778" y="4813069"/>
              <a:ext cx="10099964" cy="8313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457201" y="141317"/>
            <a:ext cx="113053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Топ-200 школ России по конкурентоспособности выпускников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7987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chitel\Downloads\IMG-20231206-WA0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1" y="99754"/>
            <a:ext cx="5222914" cy="675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298333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002060"/>
                </a:solidFill>
              </a:rPr>
              <a:t>ОЛИМПИАДНОЕ </a:t>
            </a:r>
            <a:br>
              <a:rPr lang="ru-RU" sz="6000" dirty="0" smtClean="0">
                <a:solidFill>
                  <a:srgbClr val="002060"/>
                </a:solidFill>
              </a:rPr>
            </a:br>
            <a:r>
              <a:rPr lang="ru-RU" sz="6000" dirty="0" smtClean="0">
                <a:solidFill>
                  <a:srgbClr val="002060"/>
                </a:solidFill>
              </a:rPr>
              <a:t>ДВИЖЕНИЕ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 bwMode="auto">
          <a:xfrm>
            <a:off x="7273636" y="1895302"/>
            <a:ext cx="978408" cy="484632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7064913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Итоги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республиканского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этапа всероссийской олимпиады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школьников 2022-2023 уч. г.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8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 заключительного этапа республиканской олимпиады школьников по математике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2486" y="2562242"/>
            <a:ext cx="2752727" cy="3348997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Ахметова  </a:t>
            </a:r>
            <a:r>
              <a:rPr lang="ru-RU" b="1" dirty="0" err="1" smtClean="0"/>
              <a:t>Ясмина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4а класс</a:t>
            </a:r>
          </a:p>
          <a:p>
            <a:pPr marL="0" indent="0">
              <a:buNone/>
            </a:pPr>
            <a:r>
              <a:rPr lang="ru-RU" b="1" dirty="0" smtClean="0"/>
              <a:t>Учитель:</a:t>
            </a:r>
          </a:p>
          <a:p>
            <a:pPr marL="0" indent="0">
              <a:buNone/>
            </a:pPr>
            <a:r>
              <a:rPr lang="ru-RU" b="1" dirty="0" smtClean="0"/>
              <a:t>Мареева М.В.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3234" y="5425805"/>
            <a:ext cx="3951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5" y="2195362"/>
            <a:ext cx="3267264" cy="4356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" r="7761"/>
          <a:stretch/>
        </p:blipFill>
        <p:spPr>
          <a:xfrm>
            <a:off x="8110332" y="2367427"/>
            <a:ext cx="3269792" cy="440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32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 заключительного этапа республиканской олимпиады школьников по математике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9755" y="2598593"/>
            <a:ext cx="2743200" cy="17430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Серяков Даниэль</a:t>
            </a:r>
          </a:p>
          <a:p>
            <a:pPr marL="0" indent="0">
              <a:buNone/>
            </a:pPr>
            <a:r>
              <a:rPr lang="ru-RU" b="1" dirty="0" smtClean="0"/>
              <a:t>5 класс</a:t>
            </a:r>
          </a:p>
          <a:p>
            <a:pPr marL="0" indent="0">
              <a:buNone/>
            </a:pPr>
            <a:r>
              <a:rPr lang="ru-RU" b="1" dirty="0" smtClean="0"/>
              <a:t>Учитель:</a:t>
            </a:r>
          </a:p>
          <a:p>
            <a:pPr marL="0" indent="0">
              <a:buNone/>
            </a:pPr>
            <a:r>
              <a:rPr lang="ru-RU" b="1" dirty="0" err="1" smtClean="0"/>
              <a:t>Шулаева</a:t>
            </a:r>
            <a:r>
              <a:rPr lang="ru-RU" b="1" dirty="0" smtClean="0"/>
              <a:t> Е.Н.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846" y="2154554"/>
            <a:ext cx="3280671" cy="4372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05" y="2296247"/>
            <a:ext cx="3085463" cy="43488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69756" y="4940216"/>
            <a:ext cx="3069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069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 заключительного этапа республиканской олимпиады школьников по математике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5035" y="2711354"/>
            <a:ext cx="2743200" cy="1714501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/>
              <a:t>Шагидуллина</a:t>
            </a:r>
            <a:r>
              <a:rPr lang="ru-RU" b="1" dirty="0" smtClean="0"/>
              <a:t> Милана</a:t>
            </a:r>
          </a:p>
          <a:p>
            <a:pPr marL="0" indent="0">
              <a:buNone/>
            </a:pPr>
            <a:r>
              <a:rPr lang="ru-RU" b="1" dirty="0" smtClean="0"/>
              <a:t>5 класс</a:t>
            </a:r>
          </a:p>
          <a:p>
            <a:pPr marL="0" indent="0">
              <a:buNone/>
            </a:pPr>
            <a:r>
              <a:rPr lang="ru-RU" b="1" dirty="0" smtClean="0"/>
              <a:t>Учитель:</a:t>
            </a:r>
          </a:p>
          <a:p>
            <a:pPr marL="0" indent="0">
              <a:buNone/>
            </a:pPr>
            <a:r>
              <a:rPr lang="ru-RU" b="1" dirty="0" err="1" smtClean="0"/>
              <a:t>Шулаева</a:t>
            </a:r>
            <a:r>
              <a:rPr lang="ru-RU" b="1" dirty="0" smtClean="0"/>
              <a:t> Е.Н.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835" y="2428892"/>
            <a:ext cx="3155980" cy="42067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48034" y="4940216"/>
            <a:ext cx="3951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0"/>
          <a:stretch/>
        </p:blipFill>
        <p:spPr>
          <a:xfrm>
            <a:off x="1204261" y="2428874"/>
            <a:ext cx="3233163" cy="411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808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 заключительного этапа республиканской олимпиады школьников по математике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9675" y="2615233"/>
            <a:ext cx="2743200" cy="17811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/>
              <a:t>Слепенчук</a:t>
            </a:r>
            <a:r>
              <a:rPr lang="ru-RU" b="1" dirty="0" smtClean="0"/>
              <a:t> Вероника</a:t>
            </a:r>
          </a:p>
          <a:p>
            <a:pPr marL="0" indent="0">
              <a:buNone/>
            </a:pPr>
            <a:r>
              <a:rPr lang="ru-RU" b="1" dirty="0" smtClean="0"/>
              <a:t>5 класс</a:t>
            </a:r>
          </a:p>
          <a:p>
            <a:pPr marL="0" indent="0">
              <a:buNone/>
            </a:pPr>
            <a:r>
              <a:rPr lang="ru-RU" b="1" dirty="0" smtClean="0"/>
              <a:t>Учитель:</a:t>
            </a:r>
          </a:p>
          <a:p>
            <a:pPr marL="0" indent="0">
              <a:buNone/>
            </a:pPr>
            <a:r>
              <a:rPr lang="ru-RU" b="1" dirty="0" smtClean="0"/>
              <a:t>Тихонова С.А.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85" y="2319667"/>
            <a:ext cx="3126171" cy="44103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76381" y="5071396"/>
            <a:ext cx="30297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296" y="2074888"/>
            <a:ext cx="3491345" cy="465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8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1" y="624110"/>
            <a:ext cx="10590211" cy="128089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83185" y="2126222"/>
            <a:ext cx="4721427" cy="3777622"/>
          </a:xfrm>
        </p:spPr>
        <p:txBody>
          <a:bodyPr/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Антонова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Диляра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Анисовна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441325" lvl="0" indent="0" defTabSz="914400">
              <a:spcBef>
                <a:spcPts val="0"/>
              </a:spcBef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</a:t>
            </a:r>
          </a:p>
          <a:p>
            <a:pPr marL="441325" lvl="0" indent="0" defTabSz="914400">
              <a:spcBef>
                <a:spcPts val="0"/>
              </a:spcBef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учебно-воспитательной работе, учитель физики и информатики</a:t>
            </a:r>
          </a:p>
          <a:p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41" y="1804923"/>
            <a:ext cx="4373385" cy="505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75119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Призер  заключительного этапа республиканской олимпиады школьников по математике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8547" y="2541790"/>
            <a:ext cx="2743200" cy="17811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Артамонова виктория</a:t>
            </a:r>
          </a:p>
          <a:p>
            <a:pPr marL="0" indent="0">
              <a:buNone/>
            </a:pPr>
            <a:r>
              <a:rPr lang="ru-RU" b="1" dirty="0" smtClean="0"/>
              <a:t>5 класс</a:t>
            </a:r>
          </a:p>
          <a:p>
            <a:pPr marL="0" indent="0">
              <a:buNone/>
            </a:pPr>
            <a:r>
              <a:rPr lang="ru-RU" b="1" dirty="0" smtClean="0"/>
              <a:t>Учитель:</a:t>
            </a:r>
          </a:p>
          <a:p>
            <a:pPr marL="0" indent="0">
              <a:buNone/>
            </a:pPr>
            <a:r>
              <a:rPr lang="ru-RU" b="1" dirty="0" smtClean="0"/>
              <a:t>Тихонова С.А.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16" y="2133038"/>
            <a:ext cx="3085755" cy="44015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75888" y="5130786"/>
            <a:ext cx="3008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Поздравляем!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447" y="2133038"/>
            <a:ext cx="3243932" cy="432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6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636" y="141316"/>
            <a:ext cx="11088976" cy="176368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отличия Министерства образования 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науки Республики Татарстан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 наставник»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7304" y="2126239"/>
            <a:ext cx="5037309" cy="4625363"/>
          </a:xfrm>
        </p:spPr>
        <p:txBody>
          <a:bodyPr>
            <a:normAutofit lnSpcReduction="10000"/>
          </a:bodyPr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Степанова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Владимировна,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литературы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2023 г. подготовила три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стобалльника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ЕГЭ по литературе</a:t>
            </a:r>
          </a:p>
          <a:p>
            <a:endParaRPr lang="ru-RU" dirty="0"/>
          </a:p>
        </p:txBody>
      </p:sp>
      <p:pic>
        <p:nvPicPr>
          <p:cNvPr id="5" name="Объект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05" y="1784372"/>
            <a:ext cx="4089863" cy="49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6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187" y="282651"/>
            <a:ext cx="11522087" cy="1697181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знак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науки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РТ«За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 и развитие языков,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традиций»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57753" y="2126222"/>
            <a:ext cx="4546859" cy="4341080"/>
          </a:xfrm>
        </p:spPr>
        <p:txBody>
          <a:bodyPr>
            <a:normAutofit/>
          </a:bodyPr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Герасимова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Валериановна,</a:t>
            </a:r>
          </a:p>
          <a:p>
            <a:pPr marL="0" lvl="0" indent="0" algn="ctr" defTabSz="914400">
              <a:spcBef>
                <a:spcPts val="0"/>
              </a:spcBef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объединения </a:t>
            </a:r>
          </a:p>
          <a:p>
            <a:pPr marL="0" lvl="0" indent="0" algn="ctr" defTabSz="914400">
              <a:spcBef>
                <a:spcPts val="0"/>
              </a:spcBef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«Молодежное крыло Ассамблеи </a:t>
            </a:r>
          </a:p>
          <a:p>
            <a:pPr marL="0" lvl="0" indent="0" algn="ctr" defTabSz="914400">
              <a:spcBef>
                <a:spcPts val="0"/>
              </a:spcBef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народов Татарстана», </a:t>
            </a:r>
          </a:p>
          <a:p>
            <a:pPr marL="0" lvl="0" indent="0" algn="ctr" defTabSz="914400">
              <a:spcBef>
                <a:spcPts val="0"/>
              </a:spcBef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624" y="1903632"/>
            <a:ext cx="3793021" cy="495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87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961" y="624110"/>
            <a:ext cx="11080663" cy="128089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науки  Республики Татарстан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3" y="2133600"/>
            <a:ext cx="5805796" cy="4084320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74390" y="2126223"/>
            <a:ext cx="4530233" cy="4100011"/>
          </a:xfrm>
        </p:spPr>
        <p:txBody>
          <a:bodyPr>
            <a:normAutofit lnSpcReduction="10000"/>
          </a:bodyPr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Чеканина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Геннадьевна,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математики, организатор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математических боев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Н.А.Чубакова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88" y="1989138"/>
            <a:ext cx="3880805" cy="479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73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705" y="390698"/>
            <a:ext cx="11305309" cy="151430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Почетное звание  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«Почетный работник сферы Российской Федерации»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9113" y="1961804"/>
            <a:ext cx="5095499" cy="4754880"/>
          </a:xfrm>
        </p:spPr>
        <p:txBody>
          <a:bodyPr>
            <a:normAutofit/>
          </a:bodyPr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3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Удрас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Ирина Кузьминична, </a:t>
            </a:r>
          </a:p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физической культуры</a:t>
            </a:r>
          </a:p>
          <a:p>
            <a:pPr marL="0" lvl="0" indent="0" algn="just" defTabSz="914400">
              <a:lnSpc>
                <a:spcPct val="90000"/>
              </a:lnSpc>
              <a:buClrTx/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94 победителя и призера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 различного уровня, в том числе 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мастера спорта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легкой атлетике,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кандидата в мастера спорта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легкой атлетике, 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кандидатов в мастера спорта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хоккею на траве.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https://edu.tatar.ru/upload/anketas/842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994" y="1722251"/>
            <a:ext cx="3832167" cy="510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5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73" y="349153"/>
            <a:ext cx="11330247" cy="1555865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знак Министерства образования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науки  Республики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Татарстан«За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 в образовании»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algn="ctr" defTabSz="914400">
              <a:lnSpc>
                <a:spcPct val="90000"/>
              </a:lnSpc>
              <a:buClrTx/>
              <a:buNone/>
            </a:pPr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Алтынова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Александровна,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971" y="1762212"/>
            <a:ext cx="3773028" cy="502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119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4_Conference_3">
  <a:themeElements>
    <a:clrScheme name="1_Conference_3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1_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1_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ference_3">
  <a:themeElements>
    <a:clrScheme name="1_Conference_3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1_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1_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onference_3">
  <a:themeElements>
    <a:clrScheme name="Conference_3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rehmerniy-beliy-uzor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Легкий дым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7.xml><?xml version="1.0" encoding="utf-8"?>
<a:theme xmlns:a="http://schemas.openxmlformats.org/drawingml/2006/main" name="2_Conference_3">
  <a:themeElements>
    <a:clrScheme name="1_Conference_3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1_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1_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9.xml><?xml version="1.0" encoding="utf-8"?>
<a:theme xmlns:a="http://schemas.openxmlformats.org/drawingml/2006/main" name="3_Conference_3">
  <a:themeElements>
    <a:clrScheme name="1_Conference_3 1">
      <a:dk1>
        <a:srgbClr val="4D4D4D"/>
      </a:dk1>
      <a:lt1>
        <a:srgbClr val="FFFFFF"/>
      </a:lt1>
      <a:dk2>
        <a:srgbClr val="F2EF62"/>
      </a:dk2>
      <a:lt2>
        <a:srgbClr val="DDDDDD"/>
      </a:lt2>
      <a:accent1>
        <a:srgbClr val="8FAD2F"/>
      </a:accent1>
      <a:accent2>
        <a:srgbClr val="DBE8B2"/>
      </a:accent2>
      <a:accent3>
        <a:srgbClr val="FFFFFF"/>
      </a:accent3>
      <a:accent4>
        <a:srgbClr val="404040"/>
      </a:accent4>
      <a:accent5>
        <a:srgbClr val="C6D3AD"/>
      </a:accent5>
      <a:accent6>
        <a:srgbClr val="C6D2A1"/>
      </a:accent6>
      <a:hlink>
        <a:srgbClr val="BAD16F"/>
      </a:hlink>
      <a:folHlink>
        <a:srgbClr val="507800"/>
      </a:folHlink>
    </a:clrScheme>
    <a:fontScheme name="1_Conference_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Gulim" pitchFamily="2" charset="-127"/>
          </a:defRPr>
        </a:defPPr>
      </a:lstStyle>
    </a:lnDef>
  </a:objectDefaults>
  <a:extraClrSchemeLst>
    <a:extraClrScheme>
      <a:clrScheme name="1_Conference_3 1">
        <a:dk1>
          <a:srgbClr val="4D4D4D"/>
        </a:dk1>
        <a:lt1>
          <a:srgbClr val="FFFFFF"/>
        </a:lt1>
        <a:dk2>
          <a:srgbClr val="F2EF62"/>
        </a:dk2>
        <a:lt2>
          <a:srgbClr val="DDDDDD"/>
        </a:lt2>
        <a:accent1>
          <a:srgbClr val="8FAD2F"/>
        </a:accent1>
        <a:accent2>
          <a:srgbClr val="DBE8B2"/>
        </a:accent2>
        <a:accent3>
          <a:srgbClr val="FFFFFF"/>
        </a:accent3>
        <a:accent4>
          <a:srgbClr val="404040"/>
        </a:accent4>
        <a:accent5>
          <a:srgbClr val="C6D3AD"/>
        </a:accent5>
        <a:accent6>
          <a:srgbClr val="C6D2A1"/>
        </a:accent6>
        <a:hlink>
          <a:srgbClr val="BAD16F"/>
        </a:hlink>
        <a:folHlink>
          <a:srgbClr val="507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2">
        <a:dk1>
          <a:srgbClr val="4D4D4D"/>
        </a:dk1>
        <a:lt1>
          <a:srgbClr val="FFFFFF"/>
        </a:lt1>
        <a:dk2>
          <a:srgbClr val="F4D18A"/>
        </a:dk2>
        <a:lt2>
          <a:srgbClr val="DDDDDD"/>
        </a:lt2>
        <a:accent1>
          <a:srgbClr val="B99633"/>
        </a:accent1>
        <a:accent2>
          <a:srgbClr val="EDE5D1"/>
        </a:accent2>
        <a:accent3>
          <a:srgbClr val="FFFFFF"/>
        </a:accent3>
        <a:accent4>
          <a:srgbClr val="404040"/>
        </a:accent4>
        <a:accent5>
          <a:srgbClr val="D9C9AD"/>
        </a:accent5>
        <a:accent6>
          <a:srgbClr val="D7CFBD"/>
        </a:accent6>
        <a:hlink>
          <a:srgbClr val="DAC896"/>
        </a:hlink>
        <a:folHlink>
          <a:srgbClr val="7761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ference_3 3">
        <a:dk1>
          <a:srgbClr val="4D4D4D"/>
        </a:dk1>
        <a:lt1>
          <a:srgbClr val="FFFFFF"/>
        </a:lt1>
        <a:dk2>
          <a:srgbClr val="61C2F3"/>
        </a:dk2>
        <a:lt2>
          <a:srgbClr val="DDDDDD"/>
        </a:lt2>
        <a:accent1>
          <a:srgbClr val="5968D7"/>
        </a:accent1>
        <a:accent2>
          <a:srgbClr val="BECDEA"/>
        </a:accent2>
        <a:accent3>
          <a:srgbClr val="FFFFFF"/>
        </a:accent3>
        <a:accent4>
          <a:srgbClr val="404040"/>
        </a:accent4>
        <a:accent5>
          <a:srgbClr val="B5B9E8"/>
        </a:accent5>
        <a:accent6>
          <a:srgbClr val="ACBAD4"/>
        </a:accent6>
        <a:hlink>
          <a:srgbClr val="93A8EB"/>
        </a:hlink>
        <a:folHlink>
          <a:srgbClr val="1300A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578</Template>
  <TotalTime>2228</TotalTime>
  <Words>1511</Words>
  <Application>Microsoft Office PowerPoint</Application>
  <PresentationFormat>Широкоэкранный</PresentationFormat>
  <Paragraphs>790</Paragraphs>
  <Slides>40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40</vt:i4>
      </vt:variant>
    </vt:vector>
  </HeadingPairs>
  <TitlesOfParts>
    <vt:vector size="62" baseType="lpstr">
      <vt:lpstr>맑은 고딕</vt:lpstr>
      <vt:lpstr>Arial</vt:lpstr>
      <vt:lpstr>Arial Black</vt:lpstr>
      <vt:lpstr>Calibri</vt:lpstr>
      <vt:lpstr>Century Gothic</vt:lpstr>
      <vt:lpstr>Franklin Gothic Book</vt:lpstr>
      <vt:lpstr>Gulim</vt:lpstr>
      <vt:lpstr>MS Mincho</vt:lpstr>
      <vt:lpstr>Times New Roman</vt:lpstr>
      <vt:lpstr>Verdana</vt:lpstr>
      <vt:lpstr>Wingdings</vt:lpstr>
      <vt:lpstr>Wingdings 3</vt:lpstr>
      <vt:lpstr>Тема Office</vt:lpstr>
      <vt:lpstr>Custom Design</vt:lpstr>
      <vt:lpstr>1_Conference_3</vt:lpstr>
      <vt:lpstr>Conference_3</vt:lpstr>
      <vt:lpstr>trehmerniy-beliy-uzor</vt:lpstr>
      <vt:lpstr>Легкий дым</vt:lpstr>
      <vt:lpstr>2_Conference_3</vt:lpstr>
      <vt:lpstr>1_Легкий дым</vt:lpstr>
      <vt:lpstr>3_Conference_3</vt:lpstr>
      <vt:lpstr>4_Conference_3</vt:lpstr>
      <vt:lpstr>Публичный отчет директора  МБОУ «Гимназия №3  ЗМР РТ» 07.12.2023г.</vt:lpstr>
      <vt:lpstr>Презентация PowerPoint</vt:lpstr>
      <vt:lpstr>Заслуженный учитель Республики Татарстан</vt:lpstr>
      <vt:lpstr>Почетная грамота Министерства просвещения  Российской Федерации</vt:lpstr>
      <vt:lpstr>Знак отличия Министерства образования  и науки Республики Татарстан «Почетный наставник»</vt:lpstr>
      <vt:lpstr>Нагрудный знак Министерства образования и науки  РТ«За сохранение  и развитие языков, культур, традиций»</vt:lpstr>
      <vt:lpstr>Почетная грамота Министерства образования  и науки  Республики Татарстан</vt:lpstr>
      <vt:lpstr>Почетное звание   «Почетный работник сферы Российской Федерации»</vt:lpstr>
      <vt:lpstr>Нагрудный знак Министерства образования и науки  Республики Татарстан«За заслуги в образовании»</vt:lpstr>
      <vt:lpstr>Благодарность Государственного совета Республики Татарстан</vt:lpstr>
      <vt:lpstr>Благодарственное письмо от Депутата Государственной думы РФ</vt:lpstr>
      <vt:lpstr>Кадровый состав</vt:lpstr>
      <vt:lpstr>Презентация PowerPoint</vt:lpstr>
      <vt:lpstr>     Открытие уголка  Н. А.Чубакова, учителя математики,  бывшего директора нашей школы, человека, который определил вектор её развития, заложил основы углубленного  изучения математики.</vt:lpstr>
      <vt:lpstr>  Чубаков  Николай Алексеевич  </vt:lpstr>
      <vt:lpstr>Презентация PowerPoint</vt:lpstr>
      <vt:lpstr>Презентация PowerPoint</vt:lpstr>
      <vt:lpstr>Презентация PowerPoint</vt:lpstr>
      <vt:lpstr>УЧЕБНАЯ ДЕЯТЕЛЬНОСТЬ Результаты  ОГЭ – 2023</vt:lpstr>
      <vt:lpstr>Презентация PowerPoint</vt:lpstr>
      <vt:lpstr>Презентация PowerPoint</vt:lpstr>
      <vt:lpstr>Результаты  ЕГЭ – 2023</vt:lpstr>
      <vt:lpstr>Презентация PowerPoint</vt:lpstr>
      <vt:lpstr>РУССКИЙ ЯЗЫК </vt:lpstr>
      <vt:lpstr>МАТЕМАТИКА (профиль) </vt:lpstr>
      <vt:lpstr>ФИЗИКА </vt:lpstr>
      <vt:lpstr>ХИМИЯ </vt:lpstr>
      <vt:lpstr>Презентация PowerPoint</vt:lpstr>
      <vt:lpstr>ПОСТУПЛЕНИЕ в ВУЗ</vt:lpstr>
      <vt:lpstr>География</vt:lpstr>
      <vt:lpstr>Презентация PowerPoint</vt:lpstr>
      <vt:lpstr>Презентация PowerPoint</vt:lpstr>
      <vt:lpstr>Презентация PowerPoint</vt:lpstr>
      <vt:lpstr>ОЛИМПИАДНОЕ  ДВИЖЕНИЕ</vt:lpstr>
      <vt:lpstr>Итоги республиканского этапа всероссийской олимпиады школьников 2022-2023 уч. г.</vt:lpstr>
      <vt:lpstr>Призер  заключительного этапа республиканской олимпиады школьников по математике</vt:lpstr>
      <vt:lpstr>Призер  заключительного этапа республиканской олимпиады школьников по математике</vt:lpstr>
      <vt:lpstr>Призер  заключительного этапа республиканской олимпиады школьников по математике</vt:lpstr>
      <vt:lpstr>Призер  заключительного этапа республиканской олимпиады школьников по математике</vt:lpstr>
      <vt:lpstr>Призер  заключительного этапа республиканской олимпиады школьников по математике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Универсальный</dc:title>
  <dc:creator>Эрика</dc:creator>
  <cp:lastModifiedBy>Пользователь</cp:lastModifiedBy>
  <cp:revision>171</cp:revision>
  <dcterms:created xsi:type="dcterms:W3CDTF">2020-07-21T23:57:34Z</dcterms:created>
  <dcterms:modified xsi:type="dcterms:W3CDTF">2023-12-11T12:16:48Z</dcterms:modified>
</cp:coreProperties>
</file>